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6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256" r:id="rId2"/>
    <p:sldId id="257" r:id="rId3"/>
    <p:sldId id="281" r:id="rId4"/>
    <p:sldId id="276" r:id="rId5"/>
    <p:sldId id="283" r:id="rId6"/>
    <p:sldId id="285" r:id="rId7"/>
    <p:sldId id="286" r:id="rId8"/>
    <p:sldId id="273" r:id="rId9"/>
    <p:sldId id="282" r:id="rId10"/>
    <p:sldId id="284" r:id="rId11"/>
  </p:sldIdLst>
  <p:sldSz cx="12192000" cy="6858000"/>
  <p:notesSz cx="7102475" cy="10233025"/>
  <p:embeddedFontLst>
    <p:embeddedFont>
      <p:font typeface="-윤고딕340" pitchFamily="18" charset="-127"/>
      <p:regular r:id="rId14"/>
    </p:embeddedFont>
    <p:embeddedFont>
      <p:font typeface="맑은 고딕" pitchFamily="50" charset="-127"/>
      <p:regular r:id="rId15"/>
      <p:bold r:id="rId16"/>
    </p:embeddedFont>
    <p:embeddedFont>
      <p:font typeface="-윤고딕330" pitchFamily="18" charset="-127"/>
      <p:regular r:id="rId17"/>
    </p:embeddedFont>
    <p:embeddedFont>
      <p:font typeface="-윤고딕350" pitchFamily="18" charset="-127"/>
      <p:regular r:id="rId1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3223">
          <p15:clr>
            <a:srgbClr val="A4A3A4"/>
          </p15:clr>
        </p15:guide>
        <p15:guide id="2" pos="2237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FFCC"/>
    <a:srgbClr val="66FFCC"/>
    <a:srgbClr val="FFFFFF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5BE263C-DBD7-4A20-BB59-AAB30ACAA65A}" styleName="보통 스타일 3 - 강조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CAF9ED-07DC-4A11-8D7F-57B35C25682E}" styleName="보통 스타일 1 - 강조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4C1A8A3-306A-4EB7-A6B1-4F7E0EB9C5D6}" styleName="보통 스타일 3 - 강조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E25E649-3F16-4E02-A733-19D2CDBF48F0}" styleName="보통 스타일 3 - 강조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800" autoAdjust="0"/>
    <p:restoredTop sz="98295" autoAdjust="0"/>
  </p:normalViewPr>
  <p:slideViewPr>
    <p:cSldViewPr snapToGrid="0">
      <p:cViewPr>
        <p:scale>
          <a:sx n="75" d="100"/>
          <a:sy n="75" d="100"/>
        </p:scale>
        <p:origin x="-1066" y="-30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245"/>
    </p:cViewPr>
  </p:sorterViewPr>
  <p:notesViewPr>
    <p:cSldViewPr snapToGrid="0">
      <p:cViewPr varScale="1">
        <p:scale>
          <a:sx n="66" d="100"/>
          <a:sy n="66" d="100"/>
        </p:scale>
        <p:origin x="-3187" y="-77"/>
      </p:cViewPr>
      <p:guideLst>
        <p:guide orient="horz" pos="3223"/>
        <p:guide pos="2237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7739" cy="511651"/>
          </a:xfrm>
          <a:prstGeom prst="rect">
            <a:avLst/>
          </a:prstGeom>
        </p:spPr>
        <p:txBody>
          <a:bodyPr vert="horz" lIns="99057" tIns="49528" rIns="99057" bIns="49528" rtlCol="0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4023092" y="0"/>
            <a:ext cx="3077739" cy="511651"/>
          </a:xfrm>
          <a:prstGeom prst="rect">
            <a:avLst/>
          </a:prstGeom>
        </p:spPr>
        <p:txBody>
          <a:bodyPr vert="horz" lIns="99057" tIns="49528" rIns="99057" bIns="49528" rtlCol="0"/>
          <a:lstStyle>
            <a:lvl1pPr algn="r">
              <a:defRPr sz="1300"/>
            </a:lvl1pPr>
          </a:lstStyle>
          <a:p>
            <a:fld id="{3CBB13C5-DD99-488C-8736-12EA7C9A80F5}" type="datetimeFigureOut">
              <a:rPr lang="ko-KR" altLang="en-US" smtClean="0"/>
              <a:pPr/>
              <a:t>2015-12-05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719598"/>
            <a:ext cx="3077739" cy="511651"/>
          </a:xfrm>
          <a:prstGeom prst="rect">
            <a:avLst/>
          </a:prstGeom>
        </p:spPr>
        <p:txBody>
          <a:bodyPr vert="horz" lIns="99057" tIns="49528" rIns="99057" bIns="49528" rtlCol="0" anchor="b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4023092" y="9719598"/>
            <a:ext cx="3077739" cy="511651"/>
          </a:xfrm>
          <a:prstGeom prst="rect">
            <a:avLst/>
          </a:prstGeom>
        </p:spPr>
        <p:txBody>
          <a:bodyPr vert="horz" lIns="99057" tIns="49528" rIns="99057" bIns="49528" rtlCol="0" anchor="b"/>
          <a:lstStyle>
            <a:lvl1pPr algn="r">
              <a:defRPr sz="1300"/>
            </a:lvl1pPr>
          </a:lstStyle>
          <a:p>
            <a:fld id="{0D932308-16BF-483F-8F30-0C6BA351EC3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7344626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7739" cy="513428"/>
          </a:xfrm>
          <a:prstGeom prst="rect">
            <a:avLst/>
          </a:prstGeom>
        </p:spPr>
        <p:txBody>
          <a:bodyPr vert="horz" lIns="99057" tIns="49528" rIns="99057" bIns="49528" rtlCol="0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023092" y="0"/>
            <a:ext cx="3077739" cy="513428"/>
          </a:xfrm>
          <a:prstGeom prst="rect">
            <a:avLst/>
          </a:prstGeom>
        </p:spPr>
        <p:txBody>
          <a:bodyPr vert="horz" lIns="99057" tIns="49528" rIns="99057" bIns="49528" rtlCol="0"/>
          <a:lstStyle>
            <a:lvl1pPr algn="r">
              <a:defRPr sz="1300"/>
            </a:lvl1pPr>
          </a:lstStyle>
          <a:p>
            <a:fld id="{7BED97C5-03FD-47EF-A699-198B16CBD518}" type="datetimeFigureOut">
              <a:rPr lang="ko-KR" altLang="en-US" smtClean="0"/>
              <a:pPr/>
              <a:t>2015-12-05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37275" cy="34528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57" tIns="49528" rIns="99057" bIns="49528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10248" y="4924643"/>
            <a:ext cx="5681980" cy="4029254"/>
          </a:xfrm>
          <a:prstGeom prst="rect">
            <a:avLst/>
          </a:prstGeom>
        </p:spPr>
        <p:txBody>
          <a:bodyPr vert="horz" lIns="99057" tIns="49528" rIns="99057" bIns="49528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719598"/>
            <a:ext cx="3077739" cy="513427"/>
          </a:xfrm>
          <a:prstGeom prst="rect">
            <a:avLst/>
          </a:prstGeom>
        </p:spPr>
        <p:txBody>
          <a:bodyPr vert="horz" lIns="99057" tIns="49528" rIns="99057" bIns="49528" rtlCol="0" anchor="b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023092" y="9719598"/>
            <a:ext cx="3077739" cy="513427"/>
          </a:xfrm>
          <a:prstGeom prst="rect">
            <a:avLst/>
          </a:prstGeom>
        </p:spPr>
        <p:txBody>
          <a:bodyPr vert="horz" lIns="99057" tIns="49528" rIns="99057" bIns="49528" rtlCol="0" anchor="b"/>
          <a:lstStyle>
            <a:lvl1pPr algn="r">
              <a:defRPr sz="1300"/>
            </a:lvl1pPr>
          </a:lstStyle>
          <a:p>
            <a:fld id="{F45CC0AD-6F3C-4D1A-82BA-BFAD64C4D6E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1606149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5CC0AD-6F3C-4D1A-82BA-BFAD64C4D6EE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649242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5CC0AD-6F3C-4D1A-82BA-BFAD64C4D6EE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7174018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5CC0AD-6F3C-4D1A-82BA-BFAD64C4D6EE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7174018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5CC0AD-6F3C-4D1A-82BA-BFAD64C4D6EE}" type="slidenum">
              <a:rPr lang="ko-KR" altLang="en-US" smtClean="0"/>
              <a:pPr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37889046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5CC0AD-6F3C-4D1A-82BA-BFAD64C4D6EE}" type="slidenum">
              <a:rPr lang="ko-KR" altLang="en-US" smtClean="0"/>
              <a:pPr/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37889046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5CC0AD-6F3C-4D1A-82BA-BFAD64C4D6EE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8891589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20F0A-85B1-4CB7-B837-2E4DEC2413B9}" type="datetimeFigureOut">
              <a:rPr lang="ko-KR" altLang="en-US" smtClean="0"/>
              <a:pPr/>
              <a:t>2015-12-05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79389-A699-4671-BA28-AFD703B5DEE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1693684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20F0A-85B1-4CB7-B837-2E4DEC2413B9}" type="datetimeFigureOut">
              <a:rPr lang="ko-KR" altLang="en-US" smtClean="0"/>
              <a:pPr/>
              <a:t>2015-12-05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79389-A699-4671-BA28-AFD703B5DEE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2497075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20F0A-85B1-4CB7-B837-2E4DEC2413B9}" type="datetimeFigureOut">
              <a:rPr lang="ko-KR" altLang="en-US" smtClean="0"/>
              <a:pPr/>
              <a:t>2015-12-05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79389-A699-4671-BA28-AFD703B5DEE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42842720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20F0A-85B1-4CB7-B837-2E4DEC2413B9}" type="datetimeFigureOut">
              <a:rPr lang="ko-KR" altLang="en-US" smtClean="0"/>
              <a:pPr/>
              <a:t>2015-12-05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79389-A699-4671-BA28-AFD703B5DEE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1402640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20F0A-85B1-4CB7-B837-2E4DEC2413B9}" type="datetimeFigureOut">
              <a:rPr lang="ko-KR" altLang="en-US" smtClean="0"/>
              <a:pPr/>
              <a:t>2015-12-05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79389-A699-4671-BA28-AFD703B5DEE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2249238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20F0A-85B1-4CB7-B837-2E4DEC2413B9}" type="datetimeFigureOut">
              <a:rPr lang="ko-KR" altLang="en-US" smtClean="0"/>
              <a:pPr/>
              <a:t>2015-12-05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79389-A699-4671-BA28-AFD703B5DEE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5548901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20F0A-85B1-4CB7-B837-2E4DEC2413B9}" type="datetimeFigureOut">
              <a:rPr lang="ko-KR" altLang="en-US" smtClean="0"/>
              <a:pPr/>
              <a:t>2015-12-05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79389-A699-4671-BA28-AFD703B5DEE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4641443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20F0A-85B1-4CB7-B837-2E4DEC2413B9}" type="datetimeFigureOut">
              <a:rPr lang="ko-KR" altLang="en-US" smtClean="0"/>
              <a:pPr/>
              <a:t>2015-12-05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79389-A699-4671-BA28-AFD703B5DEE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3737417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20F0A-85B1-4CB7-B837-2E4DEC2413B9}" type="datetimeFigureOut">
              <a:rPr lang="ko-KR" altLang="en-US" smtClean="0"/>
              <a:pPr/>
              <a:t>2015-12-05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79389-A699-4671-BA28-AFD703B5DEE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3740207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20F0A-85B1-4CB7-B837-2E4DEC2413B9}" type="datetimeFigureOut">
              <a:rPr lang="ko-KR" altLang="en-US" smtClean="0"/>
              <a:pPr/>
              <a:t>2015-12-05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79389-A699-4671-BA28-AFD703B5DEE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147218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20F0A-85B1-4CB7-B837-2E4DEC2413B9}" type="datetimeFigureOut">
              <a:rPr lang="ko-KR" altLang="en-US" smtClean="0"/>
              <a:pPr/>
              <a:t>2015-12-05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79389-A699-4671-BA28-AFD703B5DEE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1712953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E20F0A-85B1-4CB7-B837-2E4DEC2413B9}" type="datetimeFigureOut">
              <a:rPr lang="ko-KR" altLang="en-US" smtClean="0"/>
              <a:pPr/>
              <a:t>2015-12-05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179389-A699-4671-BA28-AFD703B5DEE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6129884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77453" y="1030665"/>
            <a:ext cx="9144000" cy="2387600"/>
          </a:xfrm>
        </p:spPr>
        <p:txBody>
          <a:bodyPr>
            <a:normAutofit/>
          </a:bodyPr>
          <a:lstStyle/>
          <a:p>
            <a:pPr algn="l"/>
            <a:r>
              <a:rPr lang="en-US" altLang="ko-KR" sz="8800" dirty="0" smtClean="0">
                <a:latin typeface="-윤고딕340" pitchFamily="18" charset="-127"/>
                <a:ea typeface="-윤고딕340" pitchFamily="18" charset="-127"/>
              </a:rPr>
              <a:t>TIPPING</a:t>
            </a:r>
            <a:r>
              <a:rPr lang="en-US" altLang="ko-KR" sz="8800" dirty="0" smtClean="0">
                <a:solidFill>
                  <a:schemeClr val="accent5">
                    <a:lumMod val="50000"/>
                  </a:schemeClr>
                </a:solidFill>
                <a:latin typeface="-윤고딕340" pitchFamily="18" charset="-127"/>
                <a:ea typeface="-윤고딕340" pitchFamily="18" charset="-127"/>
              </a:rPr>
              <a:t>P</a:t>
            </a:r>
            <a:r>
              <a:rPr lang="en-US" altLang="ko-KR" sz="8800" dirty="0" smtClean="0">
                <a:latin typeface="-윤고딕340" pitchFamily="18" charset="-127"/>
                <a:ea typeface="-윤고딕340" pitchFamily="18" charset="-127"/>
              </a:rPr>
              <a:t>OINT</a:t>
            </a:r>
            <a:endParaRPr lang="ko-KR" altLang="en-US" sz="6600" dirty="0">
              <a:latin typeface="-윤고딕340" pitchFamily="18" charset="-127"/>
              <a:ea typeface="-윤고딕340" pitchFamily="18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5409905"/>
            <a:ext cx="9144000" cy="928370"/>
          </a:xfrm>
        </p:spPr>
        <p:txBody>
          <a:bodyPr/>
          <a:lstStyle/>
          <a:p>
            <a:pPr algn="r"/>
            <a:r>
              <a:rPr lang="en-US" altLang="ko-KR" b="1" dirty="0" smtClean="0"/>
              <a:t>4</a:t>
            </a:r>
            <a:r>
              <a:rPr lang="ko-KR" altLang="en-US" b="1" dirty="0" smtClean="0"/>
              <a:t>조</a:t>
            </a:r>
            <a:endParaRPr lang="en-US" altLang="ko-KR" b="1" dirty="0" smtClean="0"/>
          </a:p>
          <a:p>
            <a:pPr algn="r"/>
            <a:r>
              <a:rPr lang="ko-KR" altLang="en-US" b="1" dirty="0" smtClean="0"/>
              <a:t>이연호 </a:t>
            </a:r>
            <a:r>
              <a:rPr lang="en-US" altLang="ko-KR" b="1" dirty="0" smtClean="0"/>
              <a:t>/ </a:t>
            </a:r>
            <a:r>
              <a:rPr lang="ko-KR" altLang="en-US" b="1" dirty="0" smtClean="0"/>
              <a:t>홍재혁 </a:t>
            </a:r>
            <a:r>
              <a:rPr lang="en-US" altLang="ko-KR" b="1" dirty="0" smtClean="0"/>
              <a:t>/ </a:t>
            </a:r>
            <a:r>
              <a:rPr lang="ko-KR" altLang="en-US" b="1" dirty="0" smtClean="0"/>
              <a:t>이상국 </a:t>
            </a:r>
            <a:r>
              <a:rPr lang="en-US" altLang="ko-KR" b="1" dirty="0" smtClean="0"/>
              <a:t>/ </a:t>
            </a:r>
            <a:r>
              <a:rPr lang="ko-KR" altLang="en-US" b="1" dirty="0" smtClean="0"/>
              <a:t>허준영 </a:t>
            </a:r>
            <a:r>
              <a:rPr lang="en-US" altLang="ko-KR" b="1" dirty="0" smtClean="0"/>
              <a:t>/ </a:t>
            </a:r>
            <a:r>
              <a:rPr lang="ko-KR" altLang="en-US" b="1" dirty="0" smtClean="0"/>
              <a:t>송혜진 </a:t>
            </a:r>
            <a:r>
              <a:rPr lang="en-US" altLang="ko-KR" b="1" dirty="0" smtClean="0"/>
              <a:t>/ </a:t>
            </a:r>
            <a:r>
              <a:rPr lang="ko-KR" altLang="en-US" b="1" dirty="0" err="1" smtClean="0"/>
              <a:t>김태유</a:t>
            </a:r>
            <a:endParaRPr lang="ko-KR" altLang="en-US" b="1" dirty="0"/>
          </a:p>
        </p:txBody>
      </p:sp>
      <p:sp>
        <p:nvSpPr>
          <p:cNvPr id="7" name="직사각형 6"/>
          <p:cNvSpPr/>
          <p:nvPr/>
        </p:nvSpPr>
        <p:spPr>
          <a:xfrm>
            <a:off x="0" y="0"/>
            <a:ext cx="12192000" cy="24384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0" y="6643710"/>
            <a:ext cx="12192000" cy="24384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051" name="Picture 3" descr="C:\Users\kosta\Desktop\1.png"/>
          <p:cNvPicPr>
            <a:picLocks noChangeAspect="1" noChangeArrowheads="1"/>
          </p:cNvPicPr>
          <p:nvPr/>
        </p:nvPicPr>
        <p:blipFill>
          <a:blip r:embed="rId2" cstate="print"/>
          <a:srcRect t="25914" b="27126"/>
          <a:stretch>
            <a:fillRect/>
          </a:stretch>
        </p:blipFill>
        <p:spPr bwMode="auto">
          <a:xfrm>
            <a:off x="5349481" y="1259723"/>
            <a:ext cx="7637442" cy="507492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2486936747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" y="590551"/>
            <a:ext cx="666752" cy="25241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2118946" y="590552"/>
            <a:ext cx="10073053" cy="25241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92017" y="524777"/>
            <a:ext cx="1452642" cy="400110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eaLnBrk="1" latinLnBrk="1" hangingPunct="1">
              <a:defRPr/>
            </a:pPr>
            <a:r>
              <a:rPr lang="ko-KR" altLang="en-US" sz="2000" dirty="0" smtClean="0">
                <a:solidFill>
                  <a:srgbClr val="000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인프라 구성</a:t>
            </a:r>
            <a:endParaRPr lang="en-US" altLang="ko-KR" sz="2000" dirty="0">
              <a:solidFill>
                <a:srgbClr val="000000"/>
              </a:solidFill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  <p:sp>
        <p:nvSpPr>
          <p:cNvPr id="24" name="양쪽 모서리가 둥근 사각형 23"/>
          <p:cNvSpPr/>
          <p:nvPr/>
        </p:nvSpPr>
        <p:spPr>
          <a:xfrm flipV="1">
            <a:off x="637148" y="0"/>
            <a:ext cx="2197492" cy="285750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b="1" dirty="0"/>
          </a:p>
        </p:txBody>
      </p:sp>
      <p:sp>
        <p:nvSpPr>
          <p:cNvPr id="25" name="양쪽 모서리가 둥근 사각형 24"/>
          <p:cNvSpPr/>
          <p:nvPr/>
        </p:nvSpPr>
        <p:spPr>
          <a:xfrm flipV="1">
            <a:off x="3071063" y="0"/>
            <a:ext cx="1827669" cy="285750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1046875" y="-47357"/>
            <a:ext cx="13548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smtClean="0">
                <a:solidFill>
                  <a:schemeClr val="bg1"/>
                </a:solidFill>
              </a:rPr>
              <a:t>주요 기능 </a:t>
            </a:r>
            <a:r>
              <a:rPr lang="ko-KR" altLang="en-US" sz="1600" b="1" dirty="0" err="1" smtClean="0">
                <a:solidFill>
                  <a:schemeClr val="bg1"/>
                </a:solidFill>
              </a:rPr>
              <a:t>맵</a:t>
            </a:r>
            <a:endParaRPr lang="ko-KR" altLang="en-US" sz="1600" b="1" dirty="0" smtClean="0">
              <a:solidFill>
                <a:schemeClr val="bg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368509" y="-47357"/>
            <a:ext cx="13548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smtClean="0">
                <a:solidFill>
                  <a:schemeClr val="bg1"/>
                </a:solidFill>
              </a:rPr>
              <a:t>미 구현 사항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29" name="양쪽 모서리가 둥근 사각형 28"/>
          <p:cNvSpPr/>
          <p:nvPr/>
        </p:nvSpPr>
        <p:spPr>
          <a:xfrm flipV="1">
            <a:off x="5126585" y="0"/>
            <a:ext cx="2305156" cy="285750"/>
          </a:xfrm>
          <a:prstGeom prst="round2Same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b="1" dirty="0"/>
          </a:p>
        </p:txBody>
      </p:sp>
      <p:sp>
        <p:nvSpPr>
          <p:cNvPr id="30" name="TextBox 29"/>
          <p:cNvSpPr txBox="1"/>
          <p:nvPr/>
        </p:nvSpPr>
        <p:spPr>
          <a:xfrm>
            <a:off x="5670299" y="-47357"/>
            <a:ext cx="12827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b="1" dirty="0" smtClean="0">
                <a:solidFill>
                  <a:schemeClr val="bg1"/>
                </a:solidFill>
              </a:rPr>
              <a:t>인프라 구성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142875" y="1052513"/>
            <a:ext cx="11906250" cy="5643562"/>
          </a:xfrm>
          <a:prstGeom prst="roundRect">
            <a:avLst>
              <a:gd name="adj" fmla="val 1477"/>
            </a:avLst>
          </a:prstGeom>
          <a:noFill/>
          <a:ln w="31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r>
              <a:rPr lang="en-US" altLang="ko-KR" dirty="0" smtClean="0"/>
              <a:t>%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710955" y="4755464"/>
            <a:ext cx="1031395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defRPr/>
            </a:pPr>
            <a:endParaRPr lang="en-US" altLang="ko-KR" sz="2400" dirty="0" smtClean="0">
              <a:latin typeface="-윤고딕350" panose="02030504000101010101" pitchFamily="18" charset="-127"/>
              <a:ea typeface="-윤고딕350" panose="02030504000101010101" pitchFamily="18" charset="-127"/>
            </a:endParaRPr>
          </a:p>
          <a:p>
            <a:pPr algn="just">
              <a:defRPr/>
            </a:pPr>
            <a:endParaRPr lang="en-US" altLang="ko-KR" sz="2400" dirty="0" smtClean="0"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058123" y="2908441"/>
            <a:ext cx="2705100" cy="809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Picture 4" descr="Tomcat Home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032061" y="1803239"/>
            <a:ext cx="1228725" cy="876300"/>
          </a:xfrm>
          <a:prstGeom prst="rect">
            <a:avLst/>
          </a:prstGeom>
          <a:noFill/>
        </p:spPr>
      </p:pic>
      <p:pic>
        <p:nvPicPr>
          <p:cNvPr id="17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113728" y="4198174"/>
            <a:ext cx="1390650" cy="1285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모서리가 둥근 직사각형 17"/>
          <p:cNvSpPr/>
          <p:nvPr/>
        </p:nvSpPr>
        <p:spPr>
          <a:xfrm>
            <a:off x="983848" y="1632030"/>
            <a:ext cx="10116274" cy="428263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Picture 7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093266" y="1233367"/>
            <a:ext cx="1174274" cy="7111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직사각형 19"/>
          <p:cNvSpPr/>
          <p:nvPr/>
        </p:nvSpPr>
        <p:spPr>
          <a:xfrm>
            <a:off x="2303358" y="1273217"/>
            <a:ext cx="3437685" cy="4166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tx1"/>
                </a:solidFill>
                <a:latin typeface="-윤고딕350" pitchFamily="18" charset="-127"/>
                <a:ea typeface="-윤고딕350" pitchFamily="18" charset="-127"/>
              </a:rPr>
              <a:t>클라우드</a:t>
            </a:r>
            <a:r>
              <a:rPr lang="ko-KR" altLang="en-US" dirty="0" smtClean="0">
                <a:solidFill>
                  <a:schemeClr val="tx1"/>
                </a:solidFill>
                <a:latin typeface="-윤고딕350" pitchFamily="18" charset="-127"/>
                <a:ea typeface="-윤고딕350" pitchFamily="18" charset="-127"/>
              </a:rPr>
              <a:t> </a:t>
            </a:r>
            <a:r>
              <a:rPr lang="ko-KR" altLang="en-US" dirty="0" err="1" smtClean="0">
                <a:solidFill>
                  <a:schemeClr val="tx1"/>
                </a:solidFill>
                <a:latin typeface="-윤고딕350" pitchFamily="18" charset="-127"/>
                <a:ea typeface="-윤고딕350" pitchFamily="18" charset="-127"/>
              </a:rPr>
              <a:t>오션</a:t>
            </a:r>
            <a:r>
              <a:rPr lang="en-US" altLang="ko-KR" dirty="0" smtClean="0">
                <a:solidFill>
                  <a:schemeClr val="tx1"/>
                </a:solidFill>
                <a:latin typeface="-윤고딕350" pitchFamily="18" charset="-127"/>
                <a:ea typeface="-윤고딕350" pitchFamily="18" charset="-127"/>
              </a:rPr>
              <a:t>(Linux: Centos 6)</a:t>
            </a:r>
            <a:endParaRPr lang="ko-KR" altLang="en-US" dirty="0">
              <a:solidFill>
                <a:schemeClr val="tx1"/>
              </a:solidFill>
              <a:latin typeface="-윤고딕350" pitchFamily="18" charset="-127"/>
              <a:ea typeface="-윤고딕350" pitchFamily="18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796002" y="3867872"/>
            <a:ext cx="3609376" cy="8545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accent5"/>
                </a:solidFill>
                <a:latin typeface="-윤고딕350" pitchFamily="18" charset="-127"/>
                <a:ea typeface="-윤고딕350" pitchFamily="18" charset="-127"/>
              </a:rPr>
              <a:t>Apache (Proxy server)</a:t>
            </a:r>
          </a:p>
          <a:p>
            <a:pPr algn="ctr"/>
            <a:r>
              <a:rPr lang="en-US" altLang="ko-KR" dirty="0" smtClean="0">
                <a:solidFill>
                  <a:schemeClr val="accent5"/>
                </a:solidFill>
                <a:latin typeface="-윤고딕350" pitchFamily="18" charset="-127"/>
                <a:ea typeface="-윤고딕350" pitchFamily="18" charset="-127"/>
              </a:rPr>
              <a:t>(Port forwarding 80 -&gt; 8888)</a:t>
            </a:r>
            <a:endParaRPr lang="ko-KR" altLang="en-US" dirty="0" smtClean="0">
              <a:solidFill>
                <a:schemeClr val="accent5"/>
              </a:solidFill>
              <a:latin typeface="-윤고딕350" pitchFamily="18" charset="-127"/>
              <a:ea typeface="-윤고딕350" pitchFamily="18" charset="-127"/>
            </a:endParaRPr>
          </a:p>
          <a:p>
            <a:pPr algn="ctr"/>
            <a:endParaRPr lang="ko-KR" altLang="en-US" dirty="0">
              <a:solidFill>
                <a:schemeClr val="accent5"/>
              </a:solidFill>
              <a:latin typeface="-윤고딕350" pitchFamily="18" charset="-127"/>
              <a:ea typeface="-윤고딕350" pitchFamily="18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8495818" y="1855805"/>
            <a:ext cx="2326511" cy="13735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accent5"/>
                </a:solidFill>
                <a:latin typeface="-윤고딕350" pitchFamily="18" charset="-127"/>
                <a:ea typeface="-윤고딕350" pitchFamily="18" charset="-127"/>
              </a:rPr>
              <a:t>Apache Tomcat 8</a:t>
            </a:r>
          </a:p>
          <a:p>
            <a:pPr algn="ctr"/>
            <a:r>
              <a:rPr lang="en-US" altLang="ko-KR" dirty="0" smtClean="0">
                <a:solidFill>
                  <a:schemeClr val="accent5"/>
                </a:solidFill>
                <a:latin typeface="-윤고딕350" pitchFamily="18" charset="-127"/>
                <a:ea typeface="-윤고딕350" pitchFamily="18" charset="-127"/>
              </a:rPr>
              <a:t>(Web server)</a:t>
            </a:r>
          </a:p>
          <a:p>
            <a:pPr algn="ctr"/>
            <a:r>
              <a:rPr lang="en-US" altLang="ko-KR" dirty="0" smtClean="0">
                <a:solidFill>
                  <a:schemeClr val="accent5"/>
                </a:solidFill>
                <a:latin typeface="-윤고딕350" pitchFamily="18" charset="-127"/>
                <a:ea typeface="-윤고딕350" pitchFamily="18" charset="-127"/>
              </a:rPr>
              <a:t>+</a:t>
            </a:r>
          </a:p>
          <a:p>
            <a:pPr algn="ctr"/>
            <a:r>
              <a:rPr lang="en-US" altLang="ko-KR" dirty="0" smtClean="0">
                <a:solidFill>
                  <a:schemeClr val="accent5"/>
                </a:solidFill>
                <a:latin typeface="-윤고딕350" pitchFamily="18" charset="-127"/>
                <a:ea typeface="-윤고딕350" pitchFamily="18" charset="-127"/>
              </a:rPr>
              <a:t>manager</a:t>
            </a:r>
          </a:p>
          <a:p>
            <a:pPr algn="ctr"/>
            <a:r>
              <a:rPr lang="en-US" altLang="ko-KR" dirty="0" smtClean="0">
                <a:solidFill>
                  <a:schemeClr val="accent5"/>
                </a:solidFill>
                <a:latin typeface="-윤고딕350" pitchFamily="18" charset="-127"/>
                <a:ea typeface="-윤고딕350" pitchFamily="18" charset="-127"/>
              </a:rPr>
              <a:t>(Maven Build)</a:t>
            </a:r>
            <a:endParaRPr lang="ko-KR" altLang="en-US" dirty="0">
              <a:solidFill>
                <a:schemeClr val="accent5"/>
              </a:solidFill>
              <a:latin typeface="-윤고딕350" pitchFamily="18" charset="-127"/>
              <a:ea typeface="-윤고딕350" pitchFamily="18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8588415" y="4367513"/>
            <a:ext cx="1902106" cy="8661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accent5"/>
                </a:solidFill>
                <a:latin typeface="-윤고딕350" pitchFamily="18" charset="-127"/>
                <a:ea typeface="-윤고딕350" pitchFamily="18" charset="-127"/>
              </a:rPr>
              <a:t>Oracle XE</a:t>
            </a:r>
          </a:p>
          <a:p>
            <a:pPr algn="ctr"/>
            <a:r>
              <a:rPr lang="en-US" altLang="ko-KR" dirty="0" smtClean="0">
                <a:solidFill>
                  <a:schemeClr val="accent5"/>
                </a:solidFill>
                <a:latin typeface="-윤고딕350" pitchFamily="18" charset="-127"/>
                <a:ea typeface="-윤고딕350" pitchFamily="18" charset="-127"/>
              </a:rPr>
              <a:t>(DB server)</a:t>
            </a:r>
            <a:endParaRPr lang="ko-KR" altLang="en-US" dirty="0">
              <a:solidFill>
                <a:schemeClr val="accent5"/>
              </a:solidFill>
              <a:latin typeface="-윤고딕350" pitchFamily="18" charset="-127"/>
              <a:ea typeface="-윤고딕350" pitchFamily="18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394745" y="4867153"/>
            <a:ext cx="3437685" cy="8661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accent5"/>
                </a:solidFill>
                <a:latin typeface="-윤고딕350" pitchFamily="18" charset="-127"/>
                <a:ea typeface="-윤고딕350" pitchFamily="18" charset="-127"/>
              </a:rPr>
              <a:t>기타</a:t>
            </a:r>
            <a:r>
              <a:rPr lang="en-US" altLang="ko-KR" dirty="0" smtClean="0">
                <a:solidFill>
                  <a:schemeClr val="accent5"/>
                </a:solidFill>
                <a:latin typeface="-윤고딕350" pitchFamily="18" charset="-127"/>
                <a:ea typeface="-윤고딕350" pitchFamily="18" charset="-127"/>
              </a:rPr>
              <a:t>: DNS, </a:t>
            </a:r>
            <a:r>
              <a:rPr lang="ko-KR" altLang="en-US" dirty="0" smtClean="0">
                <a:solidFill>
                  <a:schemeClr val="accent5"/>
                </a:solidFill>
                <a:latin typeface="-윤고딕350" pitchFamily="18" charset="-127"/>
                <a:ea typeface="-윤고딕350" pitchFamily="18" charset="-127"/>
              </a:rPr>
              <a:t>시간</a:t>
            </a:r>
            <a:r>
              <a:rPr lang="en-US" altLang="ko-KR" dirty="0" smtClean="0">
                <a:solidFill>
                  <a:schemeClr val="accent5"/>
                </a:solidFill>
                <a:latin typeface="-윤고딕350" pitchFamily="18" charset="-127"/>
                <a:ea typeface="-윤고딕350" pitchFamily="18" charset="-127"/>
              </a:rPr>
              <a:t>(NTP) </a:t>
            </a:r>
            <a:r>
              <a:rPr lang="ko-KR" altLang="en-US" dirty="0" smtClean="0">
                <a:solidFill>
                  <a:schemeClr val="accent5"/>
                </a:solidFill>
                <a:latin typeface="-윤고딕350" pitchFamily="18" charset="-127"/>
                <a:ea typeface="-윤고딕350" pitchFamily="18" charset="-127"/>
              </a:rPr>
              <a:t>포함</a:t>
            </a:r>
            <a:r>
              <a:rPr lang="en-US" altLang="ko-KR" dirty="0" smtClean="0">
                <a:solidFill>
                  <a:schemeClr val="accent5"/>
                </a:solidFill>
                <a:latin typeface="-윤고딕350" pitchFamily="18" charset="-127"/>
                <a:ea typeface="-윤고딕350" pitchFamily="18" charset="-127"/>
              </a:rPr>
              <a:t>.</a:t>
            </a:r>
            <a:endParaRPr lang="ko-KR" altLang="en-US" dirty="0">
              <a:solidFill>
                <a:schemeClr val="accent5"/>
              </a:solidFill>
              <a:latin typeface="-윤고딕350" pitchFamily="18" charset="-127"/>
              <a:ea typeface="-윤고딕350" pitchFamily="18" charset="-127"/>
            </a:endParaRPr>
          </a:p>
        </p:txBody>
      </p:sp>
      <p:sp>
        <p:nvSpPr>
          <p:cNvPr id="28" name="왼쪽/오른쪽 화살표 27"/>
          <p:cNvSpPr/>
          <p:nvPr/>
        </p:nvSpPr>
        <p:spPr>
          <a:xfrm rot="19800000">
            <a:off x="4745620" y="2407535"/>
            <a:ext cx="2176041" cy="775503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왼쪽/오른쪽 화살표 30"/>
          <p:cNvSpPr/>
          <p:nvPr/>
        </p:nvSpPr>
        <p:spPr>
          <a:xfrm rot="16200000">
            <a:off x="7064414" y="3082723"/>
            <a:ext cx="1477702" cy="775503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5455531" y="3013275"/>
            <a:ext cx="1524004" cy="8661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  <a:latin typeface="-윤고딕350" pitchFamily="18" charset="-127"/>
                <a:ea typeface="-윤고딕350" pitchFamily="18" charset="-127"/>
              </a:rPr>
              <a:t>Web Request &amp; Response</a:t>
            </a:r>
          </a:p>
        </p:txBody>
      </p:sp>
      <p:sp>
        <p:nvSpPr>
          <p:cNvPr id="33" name="직사각형 32"/>
          <p:cNvSpPr/>
          <p:nvPr/>
        </p:nvSpPr>
        <p:spPr>
          <a:xfrm>
            <a:off x="7992316" y="3096227"/>
            <a:ext cx="1524004" cy="8661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  <a:latin typeface="-윤고딕350" pitchFamily="18" charset="-127"/>
                <a:ea typeface="-윤고딕350" pitchFamily="18" charset="-127"/>
              </a:rPr>
              <a:t>DB Query</a:t>
            </a:r>
            <a:endParaRPr lang="ko-KR" altLang="en-US" dirty="0">
              <a:solidFill>
                <a:srgbClr val="FF0000"/>
              </a:solidFill>
              <a:latin typeface="-윤고딕350" pitchFamily="18" charset="-127"/>
              <a:ea typeface="-윤고딕35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85757197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4800600" cy="68580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97166" y="1782563"/>
            <a:ext cx="3406269" cy="1534414"/>
          </a:xfrm>
        </p:spPr>
        <p:txBody>
          <a:bodyPr>
            <a:normAutofit/>
          </a:bodyPr>
          <a:lstStyle/>
          <a:p>
            <a:pPr algn="ctr"/>
            <a:r>
              <a:rPr lang="en-US" altLang="ko-KR" sz="6000" dirty="0" smtClean="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Contents</a:t>
            </a:r>
            <a:endParaRPr lang="ko-KR" altLang="en-US" sz="6000" dirty="0">
              <a:solidFill>
                <a:schemeClr val="bg1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975516" y="3529098"/>
            <a:ext cx="708313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b="1" dirty="0" smtClean="0">
                <a:solidFill>
                  <a:schemeClr val="accent5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1. </a:t>
            </a:r>
            <a:r>
              <a:rPr lang="ko-KR" altLang="en-US" sz="2800" b="1" dirty="0" smtClean="0">
                <a:latin typeface="-윤고딕330" panose="02030504000101010101" pitchFamily="18" charset="-127"/>
                <a:ea typeface="-윤고딕330" panose="02030504000101010101" pitchFamily="18" charset="-127"/>
              </a:rPr>
              <a:t>주요 기능 </a:t>
            </a:r>
            <a:r>
              <a:rPr lang="ko-KR" altLang="en-US" sz="2800" b="1" dirty="0" err="1" smtClean="0">
                <a:latin typeface="-윤고딕330" panose="02030504000101010101" pitchFamily="18" charset="-127"/>
                <a:ea typeface="-윤고딕330" panose="02030504000101010101" pitchFamily="18" charset="-127"/>
              </a:rPr>
              <a:t>맵</a:t>
            </a:r>
            <a:r>
              <a:rPr lang="ko-KR" altLang="en-US" sz="2800" b="1" dirty="0" smtClean="0">
                <a:latin typeface="-윤고딕330" panose="02030504000101010101" pitchFamily="18" charset="-127"/>
                <a:ea typeface="-윤고딕330" panose="02030504000101010101" pitchFamily="18" charset="-127"/>
              </a:rPr>
              <a:t> 및 </a:t>
            </a:r>
            <a:r>
              <a:rPr lang="ko-KR" altLang="en-US" sz="2800" b="1" dirty="0" smtClean="0">
                <a:latin typeface="-윤고딕330" panose="02030504000101010101" pitchFamily="18" charset="-127"/>
                <a:ea typeface="-윤고딕330" panose="02030504000101010101" pitchFamily="18" charset="-127"/>
              </a:rPr>
              <a:t>시연</a:t>
            </a:r>
            <a:endParaRPr lang="en-US" altLang="ko-KR" sz="2800" b="1" dirty="0" smtClean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800" b="1" dirty="0" smtClean="0">
                <a:solidFill>
                  <a:schemeClr val="accent5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2</a:t>
            </a:r>
            <a:r>
              <a:rPr lang="en-US" altLang="ko-KR" sz="2800" b="1" dirty="0" smtClean="0">
                <a:solidFill>
                  <a:schemeClr val="accent5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. </a:t>
            </a:r>
            <a:r>
              <a:rPr lang="ko-KR" altLang="en-US" sz="2800" b="1" dirty="0" smtClean="0">
                <a:latin typeface="-윤고딕330" panose="02030504000101010101" pitchFamily="18" charset="-127"/>
                <a:ea typeface="-윤고딕330" panose="02030504000101010101" pitchFamily="18" charset="-127"/>
              </a:rPr>
              <a:t>미 구현 사항</a:t>
            </a:r>
            <a:endParaRPr lang="en-US" altLang="ko-KR" sz="2800" b="1" dirty="0" smtClean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800" b="1" dirty="0" smtClean="0">
                <a:solidFill>
                  <a:schemeClr val="accent5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3. </a:t>
            </a:r>
            <a:r>
              <a:rPr lang="ko-KR" altLang="en-US" sz="2800" b="1" dirty="0" smtClean="0">
                <a:latin typeface="-윤고딕330" panose="02030504000101010101" pitchFamily="18" charset="-127"/>
                <a:ea typeface="-윤고딕330" panose="02030504000101010101" pitchFamily="18" charset="-127"/>
              </a:rPr>
              <a:t>인프라 </a:t>
            </a:r>
            <a:r>
              <a:rPr lang="ko-KR" altLang="en-US" sz="2800" b="1" dirty="0" smtClean="0">
                <a:latin typeface="-윤고딕330" panose="02030504000101010101" pitchFamily="18" charset="-127"/>
                <a:ea typeface="-윤고딕330" panose="02030504000101010101" pitchFamily="18" charset="-127"/>
              </a:rPr>
              <a:t>구성</a:t>
            </a:r>
            <a:endParaRPr lang="en-US" altLang="ko-KR" sz="2800" b="1" dirty="0" smtClean="0">
              <a:latin typeface="-윤고딕330" charset="-127"/>
              <a:ea typeface="-윤고딕330" charset="-127"/>
            </a:endParaRPr>
          </a:p>
        </p:txBody>
      </p:sp>
      <p:pic>
        <p:nvPicPr>
          <p:cNvPr id="5" name="Picture 3" descr="C:\Users\kosta\Desktop\1.png"/>
          <p:cNvPicPr>
            <a:picLocks noChangeAspect="1" noChangeArrowheads="1"/>
          </p:cNvPicPr>
          <p:nvPr/>
        </p:nvPicPr>
        <p:blipFill>
          <a:blip r:embed="rId2" cstate="print"/>
          <a:srcRect t="25914" b="27126"/>
          <a:stretch>
            <a:fillRect/>
          </a:stretch>
        </p:blipFill>
        <p:spPr bwMode="auto">
          <a:xfrm>
            <a:off x="5832081" y="1783080"/>
            <a:ext cx="7637442" cy="507492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024668800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그룹 57"/>
          <p:cNvGrpSpPr/>
          <p:nvPr/>
        </p:nvGrpSpPr>
        <p:grpSpPr>
          <a:xfrm>
            <a:off x="752348" y="2528297"/>
            <a:ext cx="10616213" cy="2599967"/>
            <a:chOff x="752348" y="2528297"/>
            <a:chExt cx="10616213" cy="2599967"/>
          </a:xfrm>
        </p:grpSpPr>
        <p:sp>
          <p:nvSpPr>
            <p:cNvPr id="22" name="직사각형 21"/>
            <p:cNvSpPr/>
            <p:nvPr/>
          </p:nvSpPr>
          <p:spPr>
            <a:xfrm>
              <a:off x="4975923" y="2528297"/>
              <a:ext cx="2551448" cy="259996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55" name="그룹 54"/>
            <p:cNvGrpSpPr/>
            <p:nvPr/>
          </p:nvGrpSpPr>
          <p:grpSpPr>
            <a:xfrm>
              <a:off x="752348" y="2721451"/>
              <a:ext cx="10616213" cy="2253392"/>
              <a:chOff x="752348" y="2721451"/>
              <a:chExt cx="10616213" cy="2253392"/>
            </a:xfrm>
          </p:grpSpPr>
          <p:pic>
            <p:nvPicPr>
              <p:cNvPr id="14337" name="Picture 1" descr="C:\Users\kosta\Desktop\Account and Control.png"/>
              <p:cNvPicPr>
                <a:picLocks noChangeAspect="1" noChangeArrowheads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 bwMode="auto">
              <a:xfrm>
                <a:off x="752348" y="2732590"/>
                <a:ext cx="2107150" cy="2107145"/>
              </a:xfrm>
              <a:prstGeom prst="rect">
                <a:avLst/>
              </a:prstGeom>
              <a:noFill/>
            </p:spPr>
          </p:pic>
          <p:pic>
            <p:nvPicPr>
              <p:cNvPr id="14339" name="Picture 3" descr="C:\Users\kosta\Desktop\kwRVw.png"/>
              <p:cNvPicPr>
                <a:picLocks noChangeAspect="1"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2594842" y="3457681"/>
                <a:ext cx="916136" cy="916136"/>
              </a:xfrm>
              <a:prstGeom prst="rect">
                <a:avLst/>
              </a:prstGeom>
              <a:noFill/>
            </p:spPr>
          </p:pic>
          <p:sp>
            <p:nvSpPr>
              <p:cNvPr id="20" name="TextBox 19"/>
              <p:cNvSpPr txBox="1"/>
              <p:nvPr/>
            </p:nvSpPr>
            <p:spPr>
              <a:xfrm>
                <a:off x="2288296" y="4389449"/>
                <a:ext cx="1450250" cy="523220"/>
              </a:xfrm>
              <a:prstGeom prst="rect">
                <a:avLst/>
              </a:prstGeom>
              <a:solidFill>
                <a:schemeClr val="bg1">
                  <a:lumMod val="95000"/>
                  <a:alpha val="56000"/>
                </a:schemeClr>
              </a:solidFill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ko-KR" sz="1400" dirty="0" smtClean="0">
                    <a:latin typeface="-윤고딕350" panose="02030504000101010101" pitchFamily="18" charset="-127"/>
                    <a:ea typeface="-윤고딕350" panose="02030504000101010101" pitchFamily="18" charset="-127"/>
                  </a:rPr>
                  <a:t>Project/</a:t>
                </a:r>
              </a:p>
              <a:p>
                <a:pPr algn="ctr">
                  <a:defRPr/>
                </a:pPr>
                <a:r>
                  <a:rPr lang="en-US" altLang="ko-KR" sz="1400" dirty="0" smtClean="0">
                    <a:latin typeface="-윤고딕350" panose="02030504000101010101" pitchFamily="18" charset="-127"/>
                    <a:ea typeface="-윤고딕350" panose="02030504000101010101" pitchFamily="18" charset="-127"/>
                  </a:rPr>
                  <a:t>Business ITEM</a:t>
                </a:r>
              </a:p>
            </p:txBody>
          </p:sp>
          <p:pic>
            <p:nvPicPr>
              <p:cNvPr id="14340" name="Picture 4" descr="C:\Users\kosta\Desktop\33887.png"/>
              <p:cNvPicPr>
                <a:picLocks noChangeAspect="1" noChangeArrowheads="1"/>
              </p:cNvPicPr>
              <p:nvPr/>
            </p:nvPicPr>
            <p:blipFill>
              <a:blip r:embed="rId4"/>
              <a:srcRect/>
              <a:stretch>
                <a:fillRect/>
              </a:stretch>
            </p:blipFill>
            <p:spPr bwMode="auto">
              <a:xfrm>
                <a:off x="8943460" y="2721451"/>
                <a:ext cx="2253392" cy="2253392"/>
              </a:xfrm>
              <a:prstGeom prst="rect">
                <a:avLst/>
              </a:prstGeom>
              <a:noFill/>
            </p:spPr>
          </p:pic>
          <p:sp>
            <p:nvSpPr>
              <p:cNvPr id="24" name="오른쪽 화살표 23"/>
              <p:cNvSpPr/>
              <p:nvPr/>
            </p:nvSpPr>
            <p:spPr>
              <a:xfrm>
                <a:off x="3915858" y="3485191"/>
                <a:ext cx="782248" cy="316321"/>
              </a:xfrm>
              <a:prstGeom prst="rightArrow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오른쪽 화살표 24"/>
              <p:cNvSpPr/>
              <p:nvPr/>
            </p:nvSpPr>
            <p:spPr>
              <a:xfrm rot="10800000">
                <a:off x="3915857" y="4550964"/>
                <a:ext cx="782251" cy="316324"/>
              </a:xfrm>
              <a:prstGeom prst="rightArrow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오른쪽 화살표 25"/>
              <p:cNvSpPr/>
              <p:nvPr/>
            </p:nvSpPr>
            <p:spPr>
              <a:xfrm>
                <a:off x="7783021" y="4550968"/>
                <a:ext cx="782248" cy="316321"/>
              </a:xfrm>
              <a:prstGeom prst="rightArrow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오른쪽 화살표 26"/>
              <p:cNvSpPr/>
              <p:nvPr/>
            </p:nvSpPr>
            <p:spPr>
              <a:xfrm rot="10800000">
                <a:off x="7783020" y="3485188"/>
                <a:ext cx="782251" cy="316324"/>
              </a:xfrm>
              <a:prstGeom prst="rightArrow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38" name="Picture 5" descr="C:\Users\kosta\Desktop\money_bag.png"/>
              <p:cNvPicPr>
                <a:picLocks noChangeAspect="1" noChangeArrowheads="1"/>
              </p:cNvPicPr>
              <p:nvPr/>
            </p:nvPicPr>
            <p:blipFill>
              <a:blip r:embed="rId5" cstate="print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8857307" y="4322815"/>
                <a:ext cx="629091" cy="629091"/>
              </a:xfrm>
              <a:prstGeom prst="rect">
                <a:avLst/>
              </a:prstGeom>
              <a:noFill/>
            </p:spPr>
          </p:pic>
          <p:pic>
            <p:nvPicPr>
              <p:cNvPr id="39" name="Picture 5" descr="C:\Users\kosta\Desktop\money_bag.png"/>
              <p:cNvPicPr>
                <a:picLocks noChangeAspect="1" noChangeArrowheads="1"/>
              </p:cNvPicPr>
              <p:nvPr/>
            </p:nvPicPr>
            <p:blipFill>
              <a:blip r:embed="rId5" cstate="print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9327848" y="4322815"/>
                <a:ext cx="629091" cy="629091"/>
              </a:xfrm>
              <a:prstGeom prst="rect">
                <a:avLst/>
              </a:prstGeom>
              <a:noFill/>
            </p:spPr>
          </p:pic>
          <p:pic>
            <p:nvPicPr>
              <p:cNvPr id="40" name="Picture 5" descr="C:\Users\kosta\Desktop\money_bag.png"/>
              <p:cNvPicPr>
                <a:picLocks noChangeAspect="1" noChangeArrowheads="1"/>
              </p:cNvPicPr>
              <p:nvPr/>
            </p:nvPicPr>
            <p:blipFill>
              <a:blip r:embed="rId5" cstate="print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9798389" y="4322815"/>
                <a:ext cx="629091" cy="629091"/>
              </a:xfrm>
              <a:prstGeom prst="rect">
                <a:avLst/>
              </a:prstGeom>
              <a:noFill/>
            </p:spPr>
          </p:pic>
          <p:pic>
            <p:nvPicPr>
              <p:cNvPr id="41" name="Picture 5" descr="C:\Users\kosta\Desktop\money_bag.png"/>
              <p:cNvPicPr>
                <a:picLocks noChangeAspect="1" noChangeArrowheads="1"/>
              </p:cNvPicPr>
              <p:nvPr/>
            </p:nvPicPr>
            <p:blipFill>
              <a:blip r:embed="rId5" cstate="print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10268930" y="4322815"/>
                <a:ext cx="629091" cy="629091"/>
              </a:xfrm>
              <a:prstGeom prst="rect">
                <a:avLst/>
              </a:prstGeom>
              <a:noFill/>
            </p:spPr>
          </p:pic>
          <p:pic>
            <p:nvPicPr>
              <p:cNvPr id="42" name="Picture 5" descr="C:\Users\kosta\Desktop\money_bag.png"/>
              <p:cNvPicPr>
                <a:picLocks noChangeAspect="1" noChangeArrowheads="1"/>
              </p:cNvPicPr>
              <p:nvPr/>
            </p:nvPicPr>
            <p:blipFill>
              <a:blip r:embed="rId5" cstate="print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10739470" y="4322815"/>
                <a:ext cx="629091" cy="629091"/>
              </a:xfrm>
              <a:prstGeom prst="rect">
                <a:avLst/>
              </a:prstGeom>
              <a:noFill/>
            </p:spPr>
          </p:pic>
        </p:grpSp>
      </p:grpSp>
      <p:sp>
        <p:nvSpPr>
          <p:cNvPr id="3" name="직사각형 2"/>
          <p:cNvSpPr/>
          <p:nvPr/>
        </p:nvSpPr>
        <p:spPr>
          <a:xfrm>
            <a:off x="1" y="590551"/>
            <a:ext cx="666752" cy="25241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3429000" y="590552"/>
            <a:ext cx="8762999" cy="25241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285750" y="1082993"/>
            <a:ext cx="11906250" cy="5643562"/>
          </a:xfrm>
          <a:prstGeom prst="roundRect">
            <a:avLst>
              <a:gd name="adj" fmla="val 1477"/>
            </a:avLst>
          </a:prstGeom>
          <a:noFill/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92017" y="524777"/>
            <a:ext cx="2713243" cy="400110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eaLnBrk="1" latinLnBrk="1" hangingPunct="1">
              <a:defRPr/>
            </a:pPr>
            <a:r>
              <a:rPr lang="en-US" altLang="ko-KR" sz="2000" dirty="0" smtClean="0">
                <a:solidFill>
                  <a:srgbClr val="000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Crowd Funding</a:t>
            </a:r>
            <a:r>
              <a:rPr lang="ko-KR" altLang="en-US" sz="2000" dirty="0" smtClean="0">
                <a:solidFill>
                  <a:srgbClr val="000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이란</a:t>
            </a:r>
            <a:r>
              <a:rPr lang="en-US" altLang="ko-KR" sz="2000" dirty="0" smtClean="0">
                <a:solidFill>
                  <a:srgbClr val="000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?</a:t>
            </a:r>
            <a:endParaRPr lang="en-US" altLang="ko-KR" sz="2000" dirty="0">
              <a:solidFill>
                <a:srgbClr val="000000"/>
              </a:solidFill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  <p:grpSp>
        <p:nvGrpSpPr>
          <p:cNvPr id="52" name="그룹 51"/>
          <p:cNvGrpSpPr/>
          <p:nvPr/>
        </p:nvGrpSpPr>
        <p:grpSpPr>
          <a:xfrm>
            <a:off x="725665" y="1426713"/>
            <a:ext cx="10313950" cy="646331"/>
            <a:chOff x="939025" y="4992873"/>
            <a:chExt cx="10313950" cy="646331"/>
          </a:xfrm>
        </p:grpSpPr>
        <p:pic>
          <p:nvPicPr>
            <p:cNvPr id="46" name="Picture 4" descr="C:\Users\kosta\Desktop\33887.png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1023182" y="4995643"/>
              <a:ext cx="606402" cy="606402"/>
            </a:xfrm>
            <a:prstGeom prst="rect">
              <a:avLst/>
            </a:prstGeom>
            <a:noFill/>
          </p:spPr>
        </p:pic>
        <p:sp>
          <p:nvSpPr>
            <p:cNvPr id="36" name="TextBox 35"/>
            <p:cNvSpPr txBox="1"/>
            <p:nvPr/>
          </p:nvSpPr>
          <p:spPr>
            <a:xfrm>
              <a:off x="939025" y="4992873"/>
              <a:ext cx="10313950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3600" dirty="0" smtClean="0">
                  <a:solidFill>
                    <a:srgbClr val="C00000"/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rPr>
                <a:t>    군중</a:t>
              </a:r>
              <a:r>
                <a:rPr lang="en-US" altLang="ko-KR" sz="2400" dirty="0" smtClean="0">
                  <a:latin typeface="-윤고딕350" panose="02030504000101010101" pitchFamily="18" charset="-127"/>
                  <a:ea typeface="-윤고딕350" panose="02030504000101010101" pitchFamily="18" charset="-127"/>
                </a:rPr>
                <a:t>(Crowd)</a:t>
              </a:r>
              <a:r>
                <a:rPr lang="ko-KR" altLang="en-US" sz="2400" dirty="0" smtClean="0">
                  <a:latin typeface="-윤고딕350" panose="02030504000101010101" pitchFamily="18" charset="-127"/>
                  <a:ea typeface="-윤고딕350" panose="02030504000101010101" pitchFamily="18" charset="-127"/>
                </a:rPr>
                <a:t>으로부터</a:t>
              </a:r>
              <a:r>
                <a:rPr lang="ko-KR" altLang="en-US" sz="2400" b="1" dirty="0" smtClean="0">
                  <a:latin typeface="-윤고딕350" panose="02030504000101010101" pitchFamily="18" charset="-127"/>
                  <a:ea typeface="-윤고딕350" panose="02030504000101010101" pitchFamily="18" charset="-127"/>
                </a:rPr>
                <a:t>       </a:t>
              </a:r>
              <a:r>
                <a:rPr lang="ko-KR" altLang="en-US" sz="3600" dirty="0" smtClean="0">
                  <a:solidFill>
                    <a:srgbClr val="C00000"/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rPr>
                <a:t>자금조달</a:t>
              </a:r>
              <a:r>
                <a:rPr lang="en-US" altLang="ko-KR" sz="2400" dirty="0" smtClean="0">
                  <a:latin typeface="-윤고딕350" panose="02030504000101010101" pitchFamily="18" charset="-127"/>
                  <a:ea typeface="-윤고딕350" panose="02030504000101010101" pitchFamily="18" charset="-127"/>
                </a:rPr>
                <a:t>(Funding)</a:t>
              </a:r>
              <a:r>
                <a:rPr lang="ko-KR" altLang="en-US" sz="2400" dirty="0" smtClean="0">
                  <a:latin typeface="-윤고딕350" panose="02030504000101010101" pitchFamily="18" charset="-127"/>
                  <a:ea typeface="-윤고딕350" panose="02030504000101010101" pitchFamily="18" charset="-127"/>
                </a:rPr>
                <a:t>을 받는다</a:t>
              </a:r>
              <a:endParaRPr lang="en-US" altLang="ko-KR" sz="2400" dirty="0" smtClean="0">
                <a:latin typeface="-윤고딕350" panose="02030504000101010101" pitchFamily="18" charset="-127"/>
                <a:ea typeface="-윤고딕350" panose="02030504000101010101" pitchFamily="18" charset="-127"/>
              </a:endParaRPr>
            </a:p>
          </p:txBody>
        </p:sp>
        <p:pic>
          <p:nvPicPr>
            <p:cNvPr id="47" name="Picture 5" descr="C:\Users\kosta\Desktop\money_bag.png"/>
            <p:cNvPicPr>
              <a:picLocks noChangeAspect="1" noChangeArrowheads="1"/>
            </p:cNvPicPr>
            <p:nvPr/>
          </p:nvPicPr>
          <p:blipFill>
            <a:blip r:embed="rId6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4995163" y="5007115"/>
              <a:ext cx="517236" cy="517234"/>
            </a:xfrm>
            <a:prstGeom prst="rect">
              <a:avLst/>
            </a:prstGeom>
            <a:noFill/>
          </p:spPr>
        </p:pic>
      </p:grpSp>
      <p:pic>
        <p:nvPicPr>
          <p:cNvPr id="28" name="Picture 3" descr="C:\Users\kosta\Desktop\kwRVw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127150" y="3524261"/>
            <a:ext cx="589240" cy="589240"/>
          </a:xfrm>
          <a:prstGeom prst="rect">
            <a:avLst/>
          </a:prstGeom>
          <a:noFill/>
        </p:spPr>
      </p:pic>
      <p:pic>
        <p:nvPicPr>
          <p:cNvPr id="31" name="Picture 3" descr="C:\Users\kosta\Desktop\kwRVw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969021" y="3531881"/>
            <a:ext cx="589240" cy="589240"/>
          </a:xfrm>
          <a:prstGeom prst="rect">
            <a:avLst/>
          </a:prstGeom>
          <a:noFill/>
        </p:spPr>
      </p:pic>
      <p:pic>
        <p:nvPicPr>
          <p:cNvPr id="33" name="Picture 3" descr="C:\Users\kosta\Desktop\kwRVw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830087" y="3524261"/>
            <a:ext cx="589240" cy="589240"/>
          </a:xfrm>
          <a:prstGeom prst="rect">
            <a:avLst/>
          </a:prstGeom>
          <a:noFill/>
        </p:spPr>
      </p:pic>
      <p:pic>
        <p:nvPicPr>
          <p:cNvPr id="37" name="Picture 3" descr="C:\Users\kosta\Desktop\kwRVw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046782" y="2985624"/>
            <a:ext cx="523096" cy="523096"/>
          </a:xfrm>
          <a:prstGeom prst="rect">
            <a:avLst/>
          </a:prstGeom>
          <a:noFill/>
        </p:spPr>
      </p:pic>
      <p:pic>
        <p:nvPicPr>
          <p:cNvPr id="14341" name="Picture 5" descr="C:\Users\kosta\Desktop\money_bag.png"/>
          <p:cNvPicPr>
            <a:picLocks noChangeAspect="1" noChangeArrowheads="1"/>
          </p:cNvPicPr>
          <p:nvPr/>
        </p:nvPicPr>
        <p:blipFill>
          <a:blip r:embed="rId6" cstate="print"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7977701" y="2987856"/>
            <a:ext cx="517236" cy="517234"/>
          </a:xfrm>
          <a:prstGeom prst="rect">
            <a:avLst/>
          </a:prstGeom>
          <a:noFill/>
        </p:spPr>
      </p:pic>
      <p:pic>
        <p:nvPicPr>
          <p:cNvPr id="43" name="Picture 5" descr="C:\Users\kosta\Desktop\money_bag.png"/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5100743" y="4311242"/>
            <a:ext cx="629091" cy="629091"/>
          </a:xfrm>
          <a:prstGeom prst="rect">
            <a:avLst/>
          </a:prstGeom>
          <a:noFill/>
        </p:spPr>
      </p:pic>
      <p:pic>
        <p:nvPicPr>
          <p:cNvPr id="44" name="Picture 5" descr="C:\Users\kosta\Desktop\money_bag.png"/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5953124" y="4311242"/>
            <a:ext cx="629091" cy="629091"/>
          </a:xfrm>
          <a:prstGeom prst="rect">
            <a:avLst/>
          </a:prstGeom>
          <a:noFill/>
        </p:spPr>
      </p:pic>
      <p:pic>
        <p:nvPicPr>
          <p:cNvPr id="45" name="Picture 5" descr="C:\Users\kosta\Desktop\money_bag.png"/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6810380" y="4311242"/>
            <a:ext cx="629091" cy="629091"/>
          </a:xfrm>
          <a:prstGeom prst="rect">
            <a:avLst/>
          </a:prstGeom>
          <a:noFill/>
        </p:spPr>
      </p:pic>
      <p:pic>
        <p:nvPicPr>
          <p:cNvPr id="48" name="Picture 5" descr="C:\Users\kosta\Desktop\money_bag.png"/>
          <p:cNvPicPr>
            <a:picLocks noChangeAspect="1" noChangeArrowheads="1"/>
          </p:cNvPicPr>
          <p:nvPr/>
        </p:nvPicPr>
        <p:blipFill>
          <a:blip r:embed="rId8" cstate="print"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4105036" y="4091039"/>
            <a:ext cx="490766" cy="490764"/>
          </a:xfrm>
          <a:prstGeom prst="rect">
            <a:avLst/>
          </a:prstGeom>
          <a:noFill/>
        </p:spPr>
      </p:pic>
      <p:sp>
        <p:nvSpPr>
          <p:cNvPr id="50" name="TextBox 49"/>
          <p:cNvSpPr txBox="1"/>
          <p:nvPr/>
        </p:nvSpPr>
        <p:spPr>
          <a:xfrm>
            <a:off x="939024" y="5563570"/>
            <a:ext cx="1063321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  <a:defRPr/>
            </a:pPr>
            <a:r>
              <a:rPr lang="en-US" altLang="ko-KR" sz="2000" dirty="0" smtClean="0">
                <a:latin typeface="-윤고딕350" panose="02030504000101010101" pitchFamily="18" charset="-127"/>
                <a:ea typeface="-윤고딕350" panose="02030504000101010101" pitchFamily="18" charset="-127"/>
              </a:rPr>
              <a:t> </a:t>
            </a:r>
            <a:r>
              <a:rPr lang="ko-KR" altLang="en-US" sz="2000" dirty="0" smtClean="0">
                <a:latin typeface="-윤고딕350" panose="02030504000101010101" pitchFamily="18" charset="-127"/>
                <a:ea typeface="-윤고딕350" panose="02030504000101010101" pitchFamily="18" charset="-127"/>
              </a:rPr>
              <a:t>개인</a:t>
            </a:r>
            <a:r>
              <a:rPr lang="en-US" altLang="ko-KR" sz="2000" dirty="0" smtClean="0">
                <a:latin typeface="-윤고딕350" panose="02030504000101010101" pitchFamily="18" charset="-127"/>
                <a:ea typeface="-윤고딕350" panose="02030504000101010101" pitchFamily="18" charset="-127"/>
              </a:rPr>
              <a:t>, </a:t>
            </a:r>
            <a:r>
              <a:rPr lang="ko-KR" altLang="en-US" sz="2000" dirty="0" smtClean="0">
                <a:latin typeface="-윤고딕350" panose="02030504000101010101" pitchFamily="18" charset="-127"/>
                <a:ea typeface="-윤고딕350" panose="02030504000101010101" pitchFamily="18" charset="-127"/>
              </a:rPr>
              <a:t>단체</a:t>
            </a:r>
            <a:r>
              <a:rPr lang="en-US" altLang="ko-KR" sz="2000" dirty="0" smtClean="0">
                <a:latin typeface="-윤고딕350" panose="02030504000101010101" pitchFamily="18" charset="-127"/>
                <a:ea typeface="-윤고딕350" panose="02030504000101010101" pitchFamily="18" charset="-127"/>
              </a:rPr>
              <a:t>, </a:t>
            </a:r>
            <a:r>
              <a:rPr lang="ko-KR" altLang="en-US" sz="2000" dirty="0" smtClean="0">
                <a:latin typeface="-윤고딕350" panose="02030504000101010101" pitchFamily="18" charset="-127"/>
                <a:ea typeface="-윤고딕350" panose="02030504000101010101" pitchFamily="18" charset="-127"/>
              </a:rPr>
              <a:t>기업이 프로젝트나 비즈니스 아이템을 진행하거나 확장하기 위해 웹이나 </a:t>
            </a:r>
            <a:r>
              <a:rPr lang="ko-KR" altLang="en-US" sz="2000" dirty="0" err="1" smtClean="0">
                <a:latin typeface="-윤고딕350" panose="02030504000101010101" pitchFamily="18" charset="-127"/>
                <a:ea typeface="-윤고딕350" panose="02030504000101010101" pitchFamily="18" charset="-127"/>
              </a:rPr>
              <a:t>모바일</a:t>
            </a:r>
            <a:r>
              <a:rPr lang="ko-KR" altLang="en-US" sz="2000" dirty="0" smtClean="0">
                <a:latin typeface="-윤고딕350" panose="02030504000101010101" pitchFamily="18" charset="-127"/>
                <a:ea typeface="-윤고딕350" panose="02030504000101010101" pitchFamily="18" charset="-127"/>
              </a:rPr>
              <a:t> 네트워크를 이용해 불특정 다수로부터 자금을 모으는 것을 의미</a:t>
            </a:r>
            <a:endParaRPr lang="en-US" altLang="ko-KR" sz="2000" dirty="0" smtClean="0"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  <p:sp>
        <p:nvSpPr>
          <p:cNvPr id="21" name="제목 1"/>
          <p:cNvSpPr txBox="1">
            <a:spLocks/>
          </p:cNvSpPr>
          <p:nvPr/>
        </p:nvSpPr>
        <p:spPr>
          <a:xfrm>
            <a:off x="4995381" y="2616469"/>
            <a:ext cx="2512532" cy="75665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-윤고딕340" pitchFamily="18" charset="-127"/>
                <a:ea typeface="-윤고딕340" pitchFamily="18" charset="-127"/>
                <a:cs typeface="+mj-cs"/>
              </a:rPr>
              <a:t>TIPPING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-윤고딕340" pitchFamily="18" charset="-127"/>
                <a:ea typeface="-윤고딕340" pitchFamily="18" charset="-127"/>
                <a:cs typeface="+mj-cs"/>
              </a:rPr>
              <a:t>P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-윤고딕340" pitchFamily="18" charset="-127"/>
                <a:ea typeface="-윤고딕340" pitchFamily="18" charset="-127"/>
                <a:cs typeface="+mj-cs"/>
              </a:rPr>
              <a:t>OINT</a:t>
            </a:r>
          </a:p>
          <a:p>
            <a:pPr lvl="0" algn="ctr">
              <a:lnSpc>
                <a:spcPct val="90000"/>
              </a:lnSpc>
              <a:spcBef>
                <a:spcPct val="0"/>
              </a:spcBef>
            </a:pPr>
            <a:r>
              <a:rPr lang="en-US" altLang="ko-KR" sz="2400" dirty="0" smtClean="0">
                <a:latin typeface="-윤고딕340" pitchFamily="18" charset="-127"/>
                <a:ea typeface="-윤고딕340" pitchFamily="18" charset="-127"/>
                <a:cs typeface="+mj-cs"/>
              </a:rPr>
              <a:t>PLATFORM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-윤고딕340" pitchFamily="18" charset="-127"/>
              <a:ea typeface="-윤고딕340" pitchFamily="18" charset="-127"/>
              <a:cs typeface="+mj-cs"/>
            </a:endParaRPr>
          </a:p>
        </p:txBody>
      </p:sp>
      <p:pic>
        <p:nvPicPr>
          <p:cNvPr id="1026" name="Picture 2" descr="C:\Users\kosta\Desktop\q_points_icon_a.png"/>
          <p:cNvPicPr>
            <a:picLocks noChangeAspect="1" noChangeArrowheads="1"/>
          </p:cNvPicPr>
          <p:nvPr/>
        </p:nvPicPr>
        <p:blipFill>
          <a:blip r:embed="rId9" cstate="print"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7813196" y="4006347"/>
            <a:ext cx="636325" cy="6363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353889807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2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1000"/>
                                        <p:tgtEl>
                                          <p:spTgt spid="14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48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5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  <p:bldP spid="2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" y="590551"/>
            <a:ext cx="666752" cy="25241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2118946" y="590552"/>
            <a:ext cx="10073053" cy="25241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92017" y="524777"/>
            <a:ext cx="1542410" cy="400110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eaLnBrk="1" latinLnBrk="1" hangingPunct="1">
              <a:defRPr/>
            </a:pPr>
            <a:r>
              <a:rPr lang="ko-KR" altLang="en-US" sz="2000" dirty="0" smtClean="0">
                <a:solidFill>
                  <a:srgbClr val="000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주요 기능 </a:t>
            </a:r>
            <a:r>
              <a:rPr lang="ko-KR" altLang="en-US" sz="2000" dirty="0" err="1" smtClean="0">
                <a:solidFill>
                  <a:srgbClr val="000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맵</a:t>
            </a:r>
            <a:endParaRPr lang="en-US" altLang="ko-KR" sz="2000" dirty="0">
              <a:solidFill>
                <a:srgbClr val="000000"/>
              </a:solidFill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  <p:pic>
        <p:nvPicPr>
          <p:cNvPr id="7169" name="Picture 1" descr="C:\Users\kosta\Desktop\mapping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1327" y="1112519"/>
            <a:ext cx="11877793" cy="5288281"/>
          </a:xfrm>
          <a:prstGeom prst="rect">
            <a:avLst/>
          </a:prstGeom>
          <a:noFill/>
        </p:spPr>
      </p:pic>
      <p:sp>
        <p:nvSpPr>
          <p:cNvPr id="14" name="직사각형 13"/>
          <p:cNvSpPr/>
          <p:nvPr/>
        </p:nvSpPr>
        <p:spPr>
          <a:xfrm>
            <a:off x="256540" y="1358392"/>
            <a:ext cx="2933700" cy="1750568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2103120" y="3810000"/>
            <a:ext cx="2296160" cy="1666240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7396480" y="1168400"/>
            <a:ext cx="2956560" cy="2794000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4297680" y="1381760"/>
            <a:ext cx="2885440" cy="2072640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7498080" y="5171440"/>
            <a:ext cx="4419600" cy="1005840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7498080" y="4000504"/>
            <a:ext cx="3291840" cy="1099816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243840" y="995680"/>
            <a:ext cx="601447" cy="369332"/>
          </a:xfrm>
          <a:prstGeom prst="rect">
            <a:avLst/>
          </a:prstGeom>
          <a:solidFill>
            <a:schemeClr val="tx1">
              <a:alpha val="42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  <a:latin typeface="-윤고딕330" pitchFamily="18" charset="-127"/>
                <a:ea typeface="-윤고딕330" pitchFamily="18" charset="-127"/>
              </a:rPr>
              <a:t>조회</a:t>
            </a:r>
            <a:endParaRPr lang="ko-KR" altLang="en-US" b="1" dirty="0">
              <a:solidFill>
                <a:schemeClr val="bg1"/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816646" y="5466080"/>
            <a:ext cx="601447" cy="369332"/>
          </a:xfrm>
          <a:prstGeom prst="rect">
            <a:avLst/>
          </a:prstGeom>
          <a:solidFill>
            <a:schemeClr val="tx1">
              <a:alpha val="42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  <a:latin typeface="-윤고딕330" pitchFamily="18" charset="-127"/>
                <a:ea typeface="-윤고딕330" pitchFamily="18" charset="-127"/>
              </a:rPr>
              <a:t>결제</a:t>
            </a:r>
            <a:endParaRPr lang="ko-KR" altLang="en-US" b="1" dirty="0">
              <a:solidFill>
                <a:schemeClr val="bg1"/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284006" y="1010586"/>
            <a:ext cx="601447" cy="369332"/>
          </a:xfrm>
          <a:prstGeom prst="rect">
            <a:avLst/>
          </a:prstGeom>
          <a:solidFill>
            <a:schemeClr val="tx1">
              <a:alpha val="42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  <a:latin typeface="-윤고딕330" pitchFamily="18" charset="-127"/>
                <a:ea typeface="-윤고딕330" pitchFamily="18" charset="-127"/>
              </a:rPr>
              <a:t>등록</a:t>
            </a:r>
            <a:endParaRPr lang="ko-KR" altLang="en-US" b="1" dirty="0">
              <a:solidFill>
                <a:schemeClr val="bg1"/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0359098" y="1152826"/>
            <a:ext cx="601447" cy="369332"/>
          </a:xfrm>
          <a:prstGeom prst="rect">
            <a:avLst/>
          </a:prstGeom>
          <a:solidFill>
            <a:schemeClr val="tx1">
              <a:alpha val="42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  <a:latin typeface="-윤고딕330" pitchFamily="18" charset="-127"/>
                <a:ea typeface="-윤고딕330" pitchFamily="18" charset="-127"/>
              </a:rPr>
              <a:t>계정</a:t>
            </a:r>
            <a:endParaRPr lang="ko-KR" altLang="en-US" b="1" dirty="0">
              <a:solidFill>
                <a:schemeClr val="bg1"/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0795978" y="3997324"/>
            <a:ext cx="809837" cy="369332"/>
          </a:xfrm>
          <a:prstGeom prst="rect">
            <a:avLst/>
          </a:prstGeom>
          <a:solidFill>
            <a:schemeClr val="tx1">
              <a:alpha val="42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  <a:latin typeface="-윤고딕330" pitchFamily="18" charset="-127"/>
                <a:ea typeface="-윤고딕330" pitchFamily="18" charset="-127"/>
              </a:rPr>
              <a:t>관리자</a:t>
            </a:r>
            <a:endParaRPr lang="ko-KR" altLang="en-US" b="1" dirty="0">
              <a:solidFill>
                <a:schemeClr val="bg1"/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7483818" y="6184602"/>
            <a:ext cx="1515158" cy="369332"/>
          </a:xfrm>
          <a:prstGeom prst="rect">
            <a:avLst/>
          </a:prstGeom>
          <a:solidFill>
            <a:schemeClr val="tx1">
              <a:alpha val="42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  <a:latin typeface="-윤고딕330" pitchFamily="18" charset="-127"/>
                <a:ea typeface="-윤고딕330" pitchFamily="18" charset="-127"/>
              </a:rPr>
              <a:t>계정 정보관리</a:t>
            </a:r>
            <a:endParaRPr lang="ko-KR" altLang="en-US" b="1" dirty="0">
              <a:solidFill>
                <a:schemeClr val="bg1"/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24" name="양쪽 모서리가 둥근 사각형 23"/>
          <p:cNvSpPr/>
          <p:nvPr/>
        </p:nvSpPr>
        <p:spPr>
          <a:xfrm flipV="1">
            <a:off x="637148" y="0"/>
            <a:ext cx="2197492" cy="285750"/>
          </a:xfrm>
          <a:prstGeom prst="round2Same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b="1" dirty="0"/>
          </a:p>
        </p:txBody>
      </p:sp>
      <p:sp>
        <p:nvSpPr>
          <p:cNvPr id="25" name="양쪽 모서리가 둥근 사각형 24"/>
          <p:cNvSpPr/>
          <p:nvPr/>
        </p:nvSpPr>
        <p:spPr>
          <a:xfrm flipV="1">
            <a:off x="3071063" y="0"/>
            <a:ext cx="1827669" cy="285750"/>
          </a:xfrm>
          <a:prstGeom prst="round2SameRect">
            <a:avLst/>
          </a:prstGeom>
          <a:solidFill>
            <a:srgbClr val="E7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1046875" y="-47357"/>
            <a:ext cx="13548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smtClean="0">
                <a:solidFill>
                  <a:schemeClr val="bg1"/>
                </a:solidFill>
              </a:rPr>
              <a:t>주요 기능 </a:t>
            </a:r>
            <a:r>
              <a:rPr lang="ko-KR" altLang="en-US" sz="1600" b="1" dirty="0" err="1" smtClean="0">
                <a:solidFill>
                  <a:schemeClr val="bg1"/>
                </a:solidFill>
              </a:rPr>
              <a:t>맵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365303" y="-47357"/>
            <a:ext cx="13548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smtClean="0">
                <a:solidFill>
                  <a:schemeClr val="bg1"/>
                </a:solidFill>
              </a:rPr>
              <a:t>미 구현 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사항</a:t>
            </a:r>
            <a:endParaRPr lang="ko-KR" altLang="en-US" sz="1600" b="1" dirty="0" smtClean="0">
              <a:solidFill>
                <a:schemeClr val="bg1"/>
              </a:solidFill>
            </a:endParaRPr>
          </a:p>
        </p:txBody>
      </p:sp>
      <p:sp>
        <p:nvSpPr>
          <p:cNvPr id="29" name="양쪽 모서리가 둥근 사각형 28"/>
          <p:cNvSpPr/>
          <p:nvPr/>
        </p:nvSpPr>
        <p:spPr>
          <a:xfrm flipV="1">
            <a:off x="5126585" y="0"/>
            <a:ext cx="2305156" cy="285750"/>
          </a:xfrm>
          <a:prstGeom prst="round2SameRect">
            <a:avLst/>
          </a:prstGeom>
          <a:solidFill>
            <a:srgbClr val="E7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b="1" dirty="0"/>
          </a:p>
        </p:txBody>
      </p:sp>
      <p:sp>
        <p:nvSpPr>
          <p:cNvPr id="30" name="TextBox 29"/>
          <p:cNvSpPr txBox="1"/>
          <p:nvPr/>
        </p:nvSpPr>
        <p:spPr>
          <a:xfrm>
            <a:off x="5670299" y="-47357"/>
            <a:ext cx="12827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b="1" dirty="0" smtClean="0">
                <a:solidFill>
                  <a:schemeClr val="bg1"/>
                </a:solidFill>
              </a:rPr>
              <a:t>인프라 구성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" y="590551"/>
            <a:ext cx="666752" cy="25241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2118946" y="590552"/>
            <a:ext cx="10073053" cy="25241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92017" y="524777"/>
            <a:ext cx="550151" cy="400110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eaLnBrk="1" latinLnBrk="1" hangingPunct="1">
              <a:defRPr/>
            </a:pPr>
            <a:r>
              <a:rPr lang="en-US" altLang="ko-KR" sz="2000" dirty="0" smtClean="0">
                <a:solidFill>
                  <a:srgbClr val="000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DB</a:t>
            </a:r>
          </a:p>
        </p:txBody>
      </p:sp>
      <p:sp>
        <p:nvSpPr>
          <p:cNvPr id="24" name="양쪽 모서리가 둥근 사각형 23"/>
          <p:cNvSpPr/>
          <p:nvPr/>
        </p:nvSpPr>
        <p:spPr>
          <a:xfrm flipV="1">
            <a:off x="637148" y="0"/>
            <a:ext cx="2197492" cy="285750"/>
          </a:xfrm>
          <a:prstGeom prst="round2Same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b="1" dirty="0"/>
          </a:p>
        </p:txBody>
      </p:sp>
      <p:sp>
        <p:nvSpPr>
          <p:cNvPr id="25" name="양쪽 모서리가 둥근 사각형 24"/>
          <p:cNvSpPr/>
          <p:nvPr/>
        </p:nvSpPr>
        <p:spPr>
          <a:xfrm flipV="1">
            <a:off x="3071063" y="0"/>
            <a:ext cx="1827669" cy="285750"/>
          </a:xfrm>
          <a:prstGeom prst="round2SameRect">
            <a:avLst/>
          </a:prstGeom>
          <a:solidFill>
            <a:srgbClr val="E7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1046875" y="-47357"/>
            <a:ext cx="13548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smtClean="0">
                <a:solidFill>
                  <a:schemeClr val="bg1"/>
                </a:solidFill>
              </a:rPr>
              <a:t>주요 기능 </a:t>
            </a:r>
            <a:r>
              <a:rPr lang="ko-KR" altLang="en-US" sz="1600" b="1" dirty="0" err="1" smtClean="0">
                <a:solidFill>
                  <a:schemeClr val="bg1"/>
                </a:solidFill>
              </a:rPr>
              <a:t>맵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368509" y="-47357"/>
            <a:ext cx="13548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smtClean="0">
                <a:solidFill>
                  <a:schemeClr val="bg1"/>
                </a:solidFill>
              </a:rPr>
              <a:t>미 구현 사항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29" name="양쪽 모서리가 둥근 사각형 28"/>
          <p:cNvSpPr/>
          <p:nvPr/>
        </p:nvSpPr>
        <p:spPr>
          <a:xfrm flipV="1">
            <a:off x="5126585" y="0"/>
            <a:ext cx="2305156" cy="285750"/>
          </a:xfrm>
          <a:prstGeom prst="round2SameRect">
            <a:avLst/>
          </a:prstGeom>
          <a:solidFill>
            <a:srgbClr val="E7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b="1" dirty="0"/>
          </a:p>
        </p:txBody>
      </p:sp>
      <p:sp>
        <p:nvSpPr>
          <p:cNvPr id="30" name="TextBox 29"/>
          <p:cNvSpPr txBox="1"/>
          <p:nvPr/>
        </p:nvSpPr>
        <p:spPr>
          <a:xfrm>
            <a:off x="5670299" y="-47357"/>
            <a:ext cx="12827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b="1" dirty="0" smtClean="0">
                <a:solidFill>
                  <a:schemeClr val="bg1"/>
                </a:solidFill>
              </a:rPr>
              <a:t>인프라 구성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81048"/>
          <a:stretch/>
        </p:blipFill>
        <p:spPr>
          <a:xfrm>
            <a:off x="1124571" y="1737360"/>
            <a:ext cx="10309184" cy="4251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54305105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" y="590551"/>
            <a:ext cx="666752" cy="25241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2118946" y="590552"/>
            <a:ext cx="10073053" cy="25241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92017" y="524777"/>
            <a:ext cx="1217000" cy="400110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000" dirty="0" smtClean="0">
                <a:solidFill>
                  <a:srgbClr val="000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작업 담당</a:t>
            </a:r>
            <a:endParaRPr lang="en-US" altLang="ko-KR" sz="2000" dirty="0" smtClean="0">
              <a:solidFill>
                <a:srgbClr val="000000"/>
              </a:solidFill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  <p:sp>
        <p:nvSpPr>
          <p:cNvPr id="24" name="양쪽 모서리가 둥근 사각형 23"/>
          <p:cNvSpPr/>
          <p:nvPr/>
        </p:nvSpPr>
        <p:spPr>
          <a:xfrm flipV="1">
            <a:off x="637148" y="0"/>
            <a:ext cx="2197492" cy="285750"/>
          </a:xfrm>
          <a:prstGeom prst="round2Same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b="1" dirty="0"/>
          </a:p>
        </p:txBody>
      </p:sp>
      <p:sp>
        <p:nvSpPr>
          <p:cNvPr id="25" name="양쪽 모서리가 둥근 사각형 24"/>
          <p:cNvSpPr/>
          <p:nvPr/>
        </p:nvSpPr>
        <p:spPr>
          <a:xfrm flipV="1">
            <a:off x="3071063" y="0"/>
            <a:ext cx="1827669" cy="285750"/>
          </a:xfrm>
          <a:prstGeom prst="round2SameRect">
            <a:avLst/>
          </a:prstGeom>
          <a:solidFill>
            <a:srgbClr val="E7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1046875" y="-47357"/>
            <a:ext cx="13548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smtClean="0">
                <a:solidFill>
                  <a:schemeClr val="bg1"/>
                </a:solidFill>
              </a:rPr>
              <a:t>주요 기능 </a:t>
            </a:r>
            <a:r>
              <a:rPr lang="ko-KR" altLang="en-US" sz="1600" b="1" dirty="0" err="1" smtClean="0">
                <a:solidFill>
                  <a:schemeClr val="bg1"/>
                </a:solidFill>
              </a:rPr>
              <a:t>맵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368509" y="-47357"/>
            <a:ext cx="13548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smtClean="0">
                <a:solidFill>
                  <a:schemeClr val="bg1"/>
                </a:solidFill>
              </a:rPr>
              <a:t>미 구현 사항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29" name="양쪽 모서리가 둥근 사각형 28"/>
          <p:cNvSpPr/>
          <p:nvPr/>
        </p:nvSpPr>
        <p:spPr>
          <a:xfrm flipV="1">
            <a:off x="5126585" y="0"/>
            <a:ext cx="2305156" cy="285750"/>
          </a:xfrm>
          <a:prstGeom prst="round2SameRect">
            <a:avLst/>
          </a:prstGeom>
          <a:solidFill>
            <a:srgbClr val="E7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b="1" dirty="0"/>
          </a:p>
        </p:txBody>
      </p:sp>
      <p:sp>
        <p:nvSpPr>
          <p:cNvPr id="30" name="TextBox 29"/>
          <p:cNvSpPr txBox="1"/>
          <p:nvPr/>
        </p:nvSpPr>
        <p:spPr>
          <a:xfrm>
            <a:off x="5670299" y="-47357"/>
            <a:ext cx="12827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b="1" dirty="0" smtClean="0">
                <a:solidFill>
                  <a:schemeClr val="bg1"/>
                </a:solidFill>
              </a:rPr>
              <a:t>인프라 구성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566870297"/>
              </p:ext>
            </p:extLst>
          </p:nvPr>
        </p:nvGraphicFramePr>
        <p:xfrm>
          <a:off x="461639" y="1171856"/>
          <a:ext cx="11221374" cy="5296831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2648735"/>
                <a:gridCol w="8572639"/>
              </a:tblGrid>
              <a:tr h="6439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이연호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 smtClean="0"/>
                        <a:t>- </a:t>
                      </a:r>
                      <a:r>
                        <a:rPr lang="ko-KR" altLang="en-US" dirty="0" smtClean="0"/>
                        <a:t>신용카드 결제</a:t>
                      </a:r>
                      <a:endParaRPr lang="en-US" altLang="ko-KR" dirty="0" smtClean="0"/>
                    </a:p>
                    <a:p>
                      <a:pPr algn="l" latinLnBrk="1"/>
                      <a:r>
                        <a:rPr lang="en-US" altLang="ko-KR" dirty="0" smtClean="0"/>
                        <a:t>- </a:t>
                      </a:r>
                      <a:r>
                        <a:rPr lang="ko-KR" altLang="en-US" dirty="0" smtClean="0"/>
                        <a:t>템플릿 </a:t>
                      </a:r>
                      <a:r>
                        <a:rPr lang="en-US" altLang="ko-KR" dirty="0" smtClean="0"/>
                        <a:t>CSS </a:t>
                      </a:r>
                      <a:r>
                        <a:rPr lang="ko-KR" altLang="en-US" dirty="0" smtClean="0"/>
                        <a:t>작업</a:t>
                      </a:r>
                      <a:endParaRPr lang="ko-KR" altLang="en-US" dirty="0"/>
                    </a:p>
                  </a:txBody>
                  <a:tcPr anchor="ctr"/>
                </a:tc>
              </a:tr>
              <a:tr h="8728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홍재혁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buFontTx/>
                        <a:buNone/>
                      </a:pPr>
                      <a:r>
                        <a:rPr lang="en-US" altLang="ko-KR" dirty="0" smtClean="0"/>
                        <a:t>- My Page</a:t>
                      </a:r>
                    </a:p>
                    <a:p>
                      <a:pPr algn="l" latinLnBrk="1">
                        <a:buFontTx/>
                        <a:buChar char="-"/>
                      </a:pPr>
                      <a:r>
                        <a:rPr lang="ko-KR" altLang="en-US" dirty="0" smtClean="0"/>
                        <a:t> 관리자 관리</a:t>
                      </a:r>
                      <a:endParaRPr lang="en-US" altLang="ko-KR" dirty="0" smtClean="0"/>
                    </a:p>
                    <a:p>
                      <a:pPr algn="l" latinLnBrk="1">
                        <a:buFontTx/>
                        <a:buChar char="-"/>
                      </a:pPr>
                      <a:r>
                        <a:rPr lang="en-US" altLang="ko-KR" dirty="0" smtClean="0"/>
                        <a:t> </a:t>
                      </a:r>
                      <a:r>
                        <a:rPr lang="ko-KR" altLang="en-US" dirty="0" smtClean="0"/>
                        <a:t>프로젝트</a:t>
                      </a:r>
                      <a:r>
                        <a:rPr lang="en-US" altLang="ko-KR" dirty="0" smtClean="0"/>
                        <a:t>(</a:t>
                      </a:r>
                      <a:r>
                        <a:rPr lang="ko-KR" altLang="en-US" dirty="0" err="1" smtClean="0"/>
                        <a:t>카테고리별</a:t>
                      </a:r>
                      <a:r>
                        <a:rPr lang="en-US" altLang="ko-KR" dirty="0" smtClean="0"/>
                        <a:t>)</a:t>
                      </a:r>
                      <a:r>
                        <a:rPr lang="ko-KR" altLang="en-US" dirty="0" smtClean="0"/>
                        <a:t> 둘러보기 관리</a:t>
                      </a:r>
                      <a:endParaRPr lang="en-US" altLang="ko-KR" dirty="0" smtClean="0"/>
                    </a:p>
                  </a:txBody>
                  <a:tcPr anchor="ctr"/>
                </a:tc>
              </a:tr>
              <a:tr h="8728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이상국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dirty="0" err="1" smtClean="0"/>
                        <a:t>페이스북</a:t>
                      </a:r>
                      <a:r>
                        <a:rPr lang="ko-KR" altLang="en-US" dirty="0" smtClean="0"/>
                        <a:t> 공유하기</a:t>
                      </a:r>
                      <a:endParaRPr lang="en-US" altLang="ko-KR" dirty="0" smtClean="0"/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dirty="0" smtClean="0"/>
                        <a:t>프로젝트 등록</a:t>
                      </a:r>
                      <a:r>
                        <a:rPr lang="en-US" altLang="ko-KR" dirty="0" smtClean="0"/>
                        <a:t>/</a:t>
                      </a:r>
                      <a:r>
                        <a:rPr lang="ko-KR" altLang="en-US" dirty="0" smtClean="0"/>
                        <a:t>수정</a:t>
                      </a:r>
                      <a:r>
                        <a:rPr lang="en-US" altLang="ko-KR" dirty="0" smtClean="0"/>
                        <a:t>(</a:t>
                      </a:r>
                      <a:r>
                        <a:rPr lang="ko-KR" altLang="en-US" dirty="0" smtClean="0"/>
                        <a:t>메인 이미지</a:t>
                      </a:r>
                      <a:r>
                        <a:rPr lang="en-US" altLang="ko-KR" dirty="0" smtClean="0"/>
                        <a:t>, - </a:t>
                      </a:r>
                      <a:r>
                        <a:rPr lang="ko-KR" altLang="en-US" dirty="0" err="1" smtClean="0"/>
                        <a:t>네이버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ko-KR" altLang="en-US" baseline="0" dirty="0" smtClean="0"/>
                        <a:t>게시판 에디터 응용</a:t>
                      </a:r>
                      <a:r>
                        <a:rPr lang="en-US" altLang="ko-KR" baseline="0" dirty="0" smtClean="0"/>
                        <a:t>(</a:t>
                      </a:r>
                      <a:r>
                        <a:rPr lang="ko-KR" altLang="en-US" baseline="0" dirty="0" smtClean="0"/>
                        <a:t>사진</a:t>
                      </a:r>
                      <a:r>
                        <a:rPr lang="en-US" altLang="ko-KR" baseline="0" dirty="0" smtClean="0"/>
                        <a:t>) </a:t>
                      </a:r>
                      <a:r>
                        <a:rPr lang="ko-KR" altLang="en-US" baseline="0" dirty="0" smtClean="0"/>
                        <a:t>오류 처리</a:t>
                      </a:r>
                      <a:r>
                        <a:rPr lang="en-US" altLang="ko-KR" baseline="0" dirty="0" smtClean="0"/>
                        <a:t>)</a:t>
                      </a:r>
                      <a:endParaRPr lang="ko-KR" altLang="en-US" dirty="0"/>
                    </a:p>
                  </a:txBody>
                  <a:tcPr anchor="ctr"/>
                </a:tc>
              </a:tr>
              <a:tr h="11223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허준영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buFontTx/>
                        <a:buNone/>
                      </a:pPr>
                      <a:r>
                        <a:rPr lang="en-US" altLang="ko-KR" dirty="0" smtClean="0"/>
                        <a:t>- </a:t>
                      </a:r>
                      <a:r>
                        <a:rPr lang="ko-KR" altLang="en-US" dirty="0" smtClean="0"/>
                        <a:t>로그인</a:t>
                      </a:r>
                      <a:endParaRPr lang="en-US" altLang="ko-KR" dirty="0" smtClean="0"/>
                    </a:p>
                    <a:p>
                      <a:pPr algn="l" latinLnBrk="1">
                        <a:buFontTx/>
                        <a:buNone/>
                      </a:pPr>
                      <a:r>
                        <a:rPr lang="en-US" altLang="ko-KR" dirty="0" smtClean="0"/>
                        <a:t>- </a:t>
                      </a:r>
                      <a:r>
                        <a:rPr lang="ko-KR" altLang="en-US" dirty="0" smtClean="0"/>
                        <a:t>로그아웃</a:t>
                      </a:r>
                      <a:endParaRPr lang="en-US" altLang="ko-KR" dirty="0" smtClean="0"/>
                    </a:p>
                    <a:p>
                      <a:pPr algn="l" latinLnBrk="1">
                        <a:buFontTx/>
                        <a:buNone/>
                      </a:pPr>
                      <a:r>
                        <a:rPr lang="en-US" altLang="ko-KR" dirty="0" smtClean="0"/>
                        <a:t>- </a:t>
                      </a:r>
                      <a:r>
                        <a:rPr lang="ko-KR" altLang="en-US" dirty="0" smtClean="0"/>
                        <a:t>회원탈퇴</a:t>
                      </a:r>
                      <a:endParaRPr lang="en-US" altLang="ko-KR" dirty="0" smtClean="0"/>
                    </a:p>
                    <a:p>
                      <a:pPr algn="l" latinLnBrk="1">
                        <a:buFontTx/>
                        <a:buNone/>
                      </a:pPr>
                      <a:r>
                        <a:rPr lang="en-US" altLang="ko-KR" dirty="0" smtClean="0"/>
                        <a:t>- </a:t>
                      </a:r>
                      <a:r>
                        <a:rPr lang="ko-KR" altLang="en-US" dirty="0" smtClean="0"/>
                        <a:t>공지사항 작성 및 수정</a:t>
                      </a:r>
                      <a:r>
                        <a:rPr lang="en-US" altLang="ko-KR" dirty="0" smtClean="0"/>
                        <a:t>,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ko-KR" altLang="en-US" dirty="0" smtClean="0"/>
                        <a:t>삭제</a:t>
                      </a:r>
                      <a:endParaRPr lang="en-US" altLang="ko-KR" dirty="0" smtClean="0"/>
                    </a:p>
                  </a:txBody>
                  <a:tcPr anchor="ctr"/>
                </a:tc>
              </a:tr>
              <a:tr h="8040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/>
                        <a:t>김태유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 smtClean="0"/>
                        <a:t>- Proposer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ko-KR" altLang="en-US" baseline="0" dirty="0" smtClean="0"/>
                        <a:t>관리</a:t>
                      </a:r>
                      <a:endParaRPr lang="en-US" altLang="ko-KR" baseline="0" dirty="0" smtClean="0"/>
                    </a:p>
                    <a:p>
                      <a:pPr algn="l" latinLnBrk="1"/>
                      <a:r>
                        <a:rPr lang="en-US" altLang="ko-KR" dirty="0" smtClean="0"/>
                        <a:t>- </a:t>
                      </a:r>
                      <a:r>
                        <a:rPr lang="ko-KR" altLang="en-US" dirty="0" smtClean="0"/>
                        <a:t>은행 관리</a:t>
                      </a:r>
                      <a:endParaRPr lang="ko-KR" altLang="en-US" dirty="0"/>
                    </a:p>
                  </a:txBody>
                  <a:tcPr anchor="ctr"/>
                </a:tc>
              </a:tr>
              <a:tr h="8728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송혜진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 smtClean="0"/>
                        <a:t>- </a:t>
                      </a:r>
                      <a:r>
                        <a:rPr lang="ko-KR" altLang="en-US" dirty="0" smtClean="0"/>
                        <a:t>회원가입</a:t>
                      </a:r>
                      <a:endParaRPr lang="en-US" altLang="ko-KR" dirty="0" smtClean="0"/>
                    </a:p>
                    <a:p>
                      <a:pPr algn="l" latinLnBrk="1"/>
                      <a:r>
                        <a:rPr lang="en-US" altLang="ko-KR" dirty="0" smtClean="0"/>
                        <a:t>- </a:t>
                      </a:r>
                      <a:r>
                        <a:rPr lang="ko-KR" altLang="en-US" dirty="0" smtClean="0"/>
                        <a:t>회원수정</a:t>
                      </a: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154305105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" y="590551"/>
            <a:ext cx="666752" cy="25241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2118946" y="590552"/>
            <a:ext cx="10073053" cy="25241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92017" y="524777"/>
            <a:ext cx="1542410" cy="400110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000" dirty="0" smtClean="0">
                <a:solidFill>
                  <a:srgbClr val="000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미 구현 사항</a:t>
            </a:r>
            <a:endParaRPr lang="en-US" altLang="ko-KR" sz="2000" dirty="0">
              <a:solidFill>
                <a:srgbClr val="000000"/>
              </a:solidFill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  <p:sp>
        <p:nvSpPr>
          <p:cNvPr id="24" name="양쪽 모서리가 둥근 사각형 23"/>
          <p:cNvSpPr/>
          <p:nvPr/>
        </p:nvSpPr>
        <p:spPr>
          <a:xfrm flipV="1">
            <a:off x="637148" y="0"/>
            <a:ext cx="2197492" cy="285750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b="1" dirty="0"/>
          </a:p>
        </p:txBody>
      </p:sp>
      <p:sp>
        <p:nvSpPr>
          <p:cNvPr id="25" name="양쪽 모서리가 둥근 사각형 24"/>
          <p:cNvSpPr/>
          <p:nvPr/>
        </p:nvSpPr>
        <p:spPr>
          <a:xfrm flipV="1">
            <a:off x="3071063" y="0"/>
            <a:ext cx="1827669" cy="285750"/>
          </a:xfrm>
          <a:prstGeom prst="round2Same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1046875" y="-47357"/>
            <a:ext cx="13548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smtClean="0">
                <a:solidFill>
                  <a:schemeClr val="bg1"/>
                </a:solidFill>
              </a:rPr>
              <a:t>주요 기능 </a:t>
            </a:r>
            <a:r>
              <a:rPr lang="ko-KR" altLang="en-US" sz="1600" b="1" dirty="0" err="1" smtClean="0">
                <a:solidFill>
                  <a:schemeClr val="bg1"/>
                </a:solidFill>
              </a:rPr>
              <a:t>맵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368509" y="-47357"/>
            <a:ext cx="13548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smtClean="0">
                <a:solidFill>
                  <a:schemeClr val="bg1"/>
                </a:solidFill>
              </a:rPr>
              <a:t>미 구현 사항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29" name="양쪽 모서리가 둥근 사각형 28"/>
          <p:cNvSpPr/>
          <p:nvPr/>
        </p:nvSpPr>
        <p:spPr>
          <a:xfrm flipV="1">
            <a:off x="5126585" y="0"/>
            <a:ext cx="2305156" cy="285750"/>
          </a:xfrm>
          <a:prstGeom prst="round2SameRect">
            <a:avLst/>
          </a:prstGeom>
          <a:solidFill>
            <a:srgbClr val="E7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b="1" dirty="0"/>
          </a:p>
        </p:txBody>
      </p:sp>
      <p:sp>
        <p:nvSpPr>
          <p:cNvPr id="30" name="TextBox 29"/>
          <p:cNvSpPr txBox="1"/>
          <p:nvPr/>
        </p:nvSpPr>
        <p:spPr>
          <a:xfrm>
            <a:off x="5670299" y="-47357"/>
            <a:ext cx="12827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b="1" dirty="0" smtClean="0">
                <a:solidFill>
                  <a:schemeClr val="bg1"/>
                </a:solidFill>
              </a:rPr>
              <a:t>인프라 구성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047368389"/>
              </p:ext>
            </p:extLst>
          </p:nvPr>
        </p:nvGraphicFramePr>
        <p:xfrm>
          <a:off x="1669002" y="2725441"/>
          <a:ext cx="8780015" cy="2230520"/>
        </p:xfrm>
        <a:graphic>
          <a:graphicData uri="http://schemas.openxmlformats.org/drawingml/2006/table">
            <a:tbl>
              <a:tblPr firstCol="1" bandRow="1">
                <a:tableStyleId>{7DF18680-E054-41AD-8BC1-D1AEF772440D}</a:tableStyleId>
              </a:tblPr>
              <a:tblGrid>
                <a:gridCol w="2091647"/>
                <a:gridCol w="6688368"/>
              </a:tblGrid>
              <a:tr h="4461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로그인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SNS </a:t>
                      </a:r>
                      <a:r>
                        <a:rPr lang="ko-KR" altLang="en-US" dirty="0" smtClean="0"/>
                        <a:t>플랫폼 계정을 통한 로그인 </a:t>
                      </a:r>
                      <a:r>
                        <a:rPr lang="en-US" altLang="ko-KR" dirty="0" smtClean="0"/>
                        <a:t>(</a:t>
                      </a:r>
                      <a:r>
                        <a:rPr lang="ko-KR" altLang="en-US" dirty="0" err="1" smtClean="0"/>
                        <a:t>페이스북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err="1" smtClean="0"/>
                        <a:t>트위터</a:t>
                      </a:r>
                      <a:r>
                        <a:rPr lang="en-US" altLang="ko-KR" dirty="0" smtClean="0"/>
                        <a:t>)</a:t>
                      </a:r>
                      <a:endParaRPr lang="ko-KR" altLang="en-US" dirty="0"/>
                    </a:p>
                  </a:txBody>
                  <a:tcPr anchor="ctr"/>
                </a:tc>
              </a:tr>
              <a:tr h="4461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보상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보상 </a:t>
                      </a:r>
                      <a:r>
                        <a:rPr lang="en-US" altLang="ko-KR" dirty="0" smtClean="0"/>
                        <a:t>DB </a:t>
                      </a:r>
                      <a:r>
                        <a:rPr lang="ko-KR" altLang="en-US" dirty="0" smtClean="0"/>
                        <a:t>테이블</a:t>
                      </a:r>
                      <a:r>
                        <a:rPr lang="en-US" altLang="ko-KR" dirty="0" smtClean="0"/>
                        <a:t>(</a:t>
                      </a:r>
                      <a:r>
                        <a:rPr lang="ko-KR" altLang="en-US" dirty="0" smtClean="0"/>
                        <a:t>프로젝트</a:t>
                      </a:r>
                      <a:r>
                        <a:rPr lang="en-US" altLang="ko-KR" dirty="0" smtClean="0"/>
                        <a:t>ID</a:t>
                      </a:r>
                      <a:r>
                        <a:rPr lang="en-US" altLang="ko-KR" baseline="0" dirty="0" smtClean="0"/>
                        <a:t>, </a:t>
                      </a:r>
                      <a:r>
                        <a:rPr lang="ko-KR" altLang="en-US" baseline="0" dirty="0" smtClean="0"/>
                        <a:t>보상</a:t>
                      </a:r>
                      <a:r>
                        <a:rPr lang="en-US" altLang="ko-KR" baseline="0" dirty="0" smtClean="0"/>
                        <a:t>ID, </a:t>
                      </a:r>
                      <a:r>
                        <a:rPr lang="ko-KR" altLang="en-US" baseline="0" dirty="0" smtClean="0"/>
                        <a:t>금액</a:t>
                      </a:r>
                      <a:r>
                        <a:rPr lang="en-US" altLang="ko-KR" baseline="0" dirty="0" smtClean="0"/>
                        <a:t>, </a:t>
                      </a:r>
                      <a:r>
                        <a:rPr lang="ko-KR" altLang="en-US" baseline="0" dirty="0" smtClean="0"/>
                        <a:t>내용</a:t>
                      </a:r>
                      <a:r>
                        <a:rPr lang="en-US" altLang="ko-KR" baseline="0" dirty="0" smtClean="0"/>
                        <a:t>)</a:t>
                      </a:r>
                      <a:endParaRPr lang="ko-KR" altLang="en-US" dirty="0"/>
                    </a:p>
                  </a:txBody>
                  <a:tcPr anchor="ctr"/>
                </a:tc>
              </a:tr>
              <a:tr h="4461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관리자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/>
                        <a:t>어드민</a:t>
                      </a:r>
                      <a:r>
                        <a:rPr lang="ko-KR" altLang="en-US" dirty="0" smtClean="0"/>
                        <a:t> </a:t>
                      </a:r>
                      <a:r>
                        <a:rPr lang="en-US" altLang="ko-KR" dirty="0" smtClean="0"/>
                        <a:t>DB </a:t>
                      </a:r>
                      <a:r>
                        <a:rPr lang="ko-KR" altLang="en-US" dirty="0" smtClean="0"/>
                        <a:t>구성 및 </a:t>
                      </a:r>
                      <a:r>
                        <a:rPr lang="ko-KR" altLang="en-US" dirty="0" err="1" smtClean="0"/>
                        <a:t>어드민</a:t>
                      </a:r>
                      <a:r>
                        <a:rPr lang="ko-KR" altLang="en-US" dirty="0" smtClean="0"/>
                        <a:t> 등급 별 권한 부여</a:t>
                      </a:r>
                      <a:endParaRPr lang="ko-KR" altLang="en-US" dirty="0"/>
                    </a:p>
                  </a:txBody>
                  <a:tcPr anchor="ctr"/>
                </a:tc>
              </a:tr>
              <a:tr h="4461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/>
                        <a:t>댓글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/>
                        <a:t>댓글</a:t>
                      </a:r>
                      <a:r>
                        <a:rPr lang="ko-KR" altLang="en-US" dirty="0" smtClean="0"/>
                        <a:t> </a:t>
                      </a:r>
                      <a:r>
                        <a:rPr lang="en-US" altLang="ko-KR" dirty="0" smtClean="0"/>
                        <a:t>DB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ko-KR" altLang="en-US" baseline="0" dirty="0" smtClean="0"/>
                        <a:t>구성</a:t>
                      </a:r>
                      <a:endParaRPr lang="ko-KR" altLang="en-US" dirty="0"/>
                    </a:p>
                  </a:txBody>
                  <a:tcPr anchor="ctr"/>
                </a:tc>
              </a:tr>
              <a:tr h="4461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스케줄러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마감날짜 </a:t>
                      </a:r>
                      <a:r>
                        <a:rPr lang="ko-KR" altLang="en-US" dirty="0" err="1" smtClean="0"/>
                        <a:t>지났을시</a:t>
                      </a:r>
                      <a:r>
                        <a:rPr lang="ko-KR" altLang="en-US" dirty="0" smtClean="0"/>
                        <a:t> 마감처리로 바꿔주는</a:t>
                      </a:r>
                      <a:endParaRPr lang="ko-KR" altLang="en-US" dirty="0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399480133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4800600" cy="68580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97166" y="1782563"/>
            <a:ext cx="3406269" cy="1534414"/>
          </a:xfrm>
        </p:spPr>
        <p:txBody>
          <a:bodyPr>
            <a:normAutofit/>
          </a:bodyPr>
          <a:lstStyle/>
          <a:p>
            <a:pPr algn="ctr"/>
            <a:r>
              <a:rPr lang="en-US" altLang="ko-KR" sz="6000" dirty="0" smtClean="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End</a:t>
            </a:r>
            <a:endParaRPr lang="ko-KR" altLang="en-US" sz="6000" dirty="0">
              <a:solidFill>
                <a:schemeClr val="bg1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5" name="Picture 3" descr="C:\Users\kosta\Desktop\1.png"/>
          <p:cNvPicPr>
            <a:picLocks noChangeAspect="1" noChangeArrowheads="1"/>
          </p:cNvPicPr>
          <p:nvPr/>
        </p:nvPicPr>
        <p:blipFill>
          <a:blip r:embed="rId2" cstate="print"/>
          <a:srcRect t="25914" b="27126"/>
          <a:stretch>
            <a:fillRect/>
          </a:stretch>
        </p:blipFill>
        <p:spPr bwMode="auto">
          <a:xfrm>
            <a:off x="6441677" y="2427850"/>
            <a:ext cx="7637442" cy="5074920"/>
          </a:xfrm>
          <a:prstGeom prst="rect">
            <a:avLst/>
          </a:prstGeom>
          <a:noFill/>
        </p:spPr>
      </p:pic>
      <p:sp>
        <p:nvSpPr>
          <p:cNvPr id="6" name="제목 1"/>
          <p:cNvSpPr txBox="1">
            <a:spLocks/>
          </p:cNvSpPr>
          <p:nvPr/>
        </p:nvSpPr>
        <p:spPr>
          <a:xfrm>
            <a:off x="5244649" y="4501661"/>
            <a:ext cx="4297932" cy="13833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-윤고딕340" pitchFamily="18" charset="-127"/>
                <a:ea typeface="-윤고딕340" pitchFamily="18" charset="-127"/>
                <a:cs typeface="+mj-cs"/>
              </a:rPr>
              <a:t>TIPPING</a:t>
            </a:r>
            <a:r>
              <a:rPr kumimoji="0" lang="en-US" altLang="ko-KR" sz="4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99FFCC"/>
                </a:solidFill>
                <a:effectLst/>
                <a:uLnTx/>
                <a:uFillTx/>
                <a:latin typeface="-윤고딕340" pitchFamily="18" charset="-127"/>
                <a:ea typeface="-윤고딕340" pitchFamily="18" charset="-127"/>
                <a:cs typeface="+mj-cs"/>
              </a:rPr>
              <a:t>P</a:t>
            </a:r>
            <a:r>
              <a:rPr kumimoji="0" lang="en-US" altLang="ko-KR" sz="4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-윤고딕340" pitchFamily="18" charset="-127"/>
                <a:ea typeface="-윤고딕340" pitchFamily="18" charset="-127"/>
                <a:cs typeface="+mj-cs"/>
              </a:rPr>
              <a:t>OINT</a:t>
            </a:r>
            <a:endParaRPr kumimoji="0" lang="ko-KR" altLang="en-US" sz="3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-윤고딕340" pitchFamily="18" charset="-127"/>
              <a:ea typeface="-윤고딕340" pitchFamily="18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024668800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" y="590551"/>
            <a:ext cx="666752" cy="25241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2118946" y="590552"/>
            <a:ext cx="10073053" cy="25241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92017" y="524777"/>
            <a:ext cx="1542410" cy="400110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eaLnBrk="1" latinLnBrk="1" hangingPunct="1">
              <a:defRPr/>
            </a:pPr>
            <a:r>
              <a:rPr lang="ko-KR" altLang="en-US" sz="2000" dirty="0" smtClean="0">
                <a:solidFill>
                  <a:srgbClr val="000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주요 기능 </a:t>
            </a:r>
            <a:r>
              <a:rPr lang="ko-KR" altLang="en-US" sz="2000" dirty="0" err="1" smtClean="0">
                <a:solidFill>
                  <a:srgbClr val="000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맵</a:t>
            </a:r>
            <a:endParaRPr lang="en-US" altLang="ko-KR" sz="2000" dirty="0">
              <a:solidFill>
                <a:srgbClr val="000000"/>
              </a:solidFill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  <p:sp>
        <p:nvSpPr>
          <p:cNvPr id="24" name="양쪽 모서리가 둥근 사각형 23"/>
          <p:cNvSpPr/>
          <p:nvPr/>
        </p:nvSpPr>
        <p:spPr>
          <a:xfrm flipV="1">
            <a:off x="637148" y="0"/>
            <a:ext cx="2197492" cy="285750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b="1" dirty="0"/>
          </a:p>
        </p:txBody>
      </p:sp>
      <p:sp>
        <p:nvSpPr>
          <p:cNvPr id="25" name="양쪽 모서리가 둥근 사각형 24"/>
          <p:cNvSpPr/>
          <p:nvPr/>
        </p:nvSpPr>
        <p:spPr>
          <a:xfrm flipV="1">
            <a:off x="3071063" y="0"/>
            <a:ext cx="1827669" cy="285750"/>
          </a:xfrm>
          <a:prstGeom prst="round2Same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1046875" y="-47357"/>
            <a:ext cx="12827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smtClean="0">
                <a:solidFill>
                  <a:schemeClr val="bg1"/>
                </a:solidFill>
              </a:rPr>
              <a:t>인프라 구성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368509" y="-47357"/>
            <a:ext cx="13548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smtClean="0">
                <a:solidFill>
                  <a:schemeClr val="bg1"/>
                </a:solidFill>
              </a:rPr>
              <a:t>주요 기능 </a:t>
            </a:r>
            <a:r>
              <a:rPr lang="ko-KR" altLang="en-US" sz="1600" b="1" dirty="0" err="1" smtClean="0">
                <a:solidFill>
                  <a:schemeClr val="bg1"/>
                </a:solidFill>
              </a:rPr>
              <a:t>맵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29" name="양쪽 모서리가 둥근 사각형 28"/>
          <p:cNvSpPr/>
          <p:nvPr/>
        </p:nvSpPr>
        <p:spPr>
          <a:xfrm flipV="1">
            <a:off x="5126585" y="0"/>
            <a:ext cx="2305156" cy="285750"/>
          </a:xfrm>
          <a:prstGeom prst="round2SameRect">
            <a:avLst/>
          </a:prstGeom>
          <a:solidFill>
            <a:srgbClr val="E7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b="1" dirty="0"/>
          </a:p>
        </p:txBody>
      </p:sp>
      <p:sp>
        <p:nvSpPr>
          <p:cNvPr id="30" name="TextBox 29"/>
          <p:cNvSpPr txBox="1"/>
          <p:nvPr/>
        </p:nvSpPr>
        <p:spPr>
          <a:xfrm>
            <a:off x="5634230" y="-47357"/>
            <a:ext cx="13548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b="1" dirty="0" smtClean="0">
                <a:solidFill>
                  <a:schemeClr val="bg1"/>
                </a:solidFill>
              </a:rPr>
              <a:t>미 구현 사항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graphicFrame>
        <p:nvGraphicFramePr>
          <p:cNvPr id="22" name="표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566870297"/>
              </p:ext>
            </p:extLst>
          </p:nvPr>
        </p:nvGraphicFramePr>
        <p:xfrm>
          <a:off x="461639" y="1171856"/>
          <a:ext cx="11221374" cy="5296831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2648735"/>
                <a:gridCol w="8572639"/>
              </a:tblGrid>
              <a:tr h="6439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이연호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 smtClean="0"/>
                        <a:t>- </a:t>
                      </a:r>
                      <a:r>
                        <a:rPr lang="ko-KR" altLang="en-US" dirty="0" smtClean="0"/>
                        <a:t>신용카드 결제</a:t>
                      </a:r>
                      <a:endParaRPr lang="en-US" altLang="ko-KR" dirty="0" smtClean="0"/>
                    </a:p>
                    <a:p>
                      <a:pPr algn="l" latinLnBrk="1"/>
                      <a:r>
                        <a:rPr lang="en-US" altLang="ko-KR" dirty="0" smtClean="0"/>
                        <a:t>- </a:t>
                      </a:r>
                      <a:r>
                        <a:rPr lang="ko-KR" altLang="en-US" dirty="0" smtClean="0"/>
                        <a:t>템플릿 </a:t>
                      </a:r>
                      <a:r>
                        <a:rPr lang="en-US" altLang="ko-KR" dirty="0" smtClean="0"/>
                        <a:t>CSS </a:t>
                      </a:r>
                      <a:r>
                        <a:rPr lang="ko-KR" altLang="en-US" dirty="0" smtClean="0"/>
                        <a:t>작업</a:t>
                      </a:r>
                      <a:endParaRPr lang="ko-KR" altLang="en-US" dirty="0"/>
                    </a:p>
                  </a:txBody>
                  <a:tcPr anchor="ctr"/>
                </a:tc>
              </a:tr>
              <a:tr h="8728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홍재혁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buFontTx/>
                        <a:buNone/>
                      </a:pPr>
                      <a:r>
                        <a:rPr lang="en-US" altLang="ko-KR" dirty="0" smtClean="0"/>
                        <a:t>- My Page</a:t>
                      </a:r>
                    </a:p>
                    <a:p>
                      <a:pPr algn="l" latinLnBrk="1">
                        <a:buFontTx/>
                        <a:buChar char="-"/>
                      </a:pPr>
                      <a:r>
                        <a:rPr lang="ko-KR" altLang="en-US" dirty="0" smtClean="0"/>
                        <a:t> 관리자 관리</a:t>
                      </a:r>
                      <a:endParaRPr lang="en-US" altLang="ko-KR" dirty="0" smtClean="0"/>
                    </a:p>
                    <a:p>
                      <a:pPr algn="l" latinLnBrk="1">
                        <a:buFontTx/>
                        <a:buChar char="-"/>
                      </a:pPr>
                      <a:r>
                        <a:rPr lang="en-US" altLang="ko-KR" dirty="0" smtClean="0"/>
                        <a:t> </a:t>
                      </a:r>
                      <a:r>
                        <a:rPr lang="ko-KR" altLang="en-US" dirty="0" smtClean="0"/>
                        <a:t>프로젝트</a:t>
                      </a:r>
                      <a:r>
                        <a:rPr lang="en-US" altLang="ko-KR" dirty="0" smtClean="0"/>
                        <a:t>(</a:t>
                      </a:r>
                      <a:r>
                        <a:rPr lang="ko-KR" altLang="en-US" dirty="0" err="1" smtClean="0"/>
                        <a:t>카테고리별</a:t>
                      </a:r>
                      <a:r>
                        <a:rPr lang="en-US" altLang="ko-KR" dirty="0" smtClean="0"/>
                        <a:t>)</a:t>
                      </a:r>
                      <a:r>
                        <a:rPr lang="ko-KR" altLang="en-US" dirty="0" smtClean="0"/>
                        <a:t> 둘러보기 관리</a:t>
                      </a:r>
                      <a:endParaRPr lang="en-US" altLang="ko-KR" dirty="0" smtClean="0"/>
                    </a:p>
                  </a:txBody>
                  <a:tcPr anchor="ctr"/>
                </a:tc>
              </a:tr>
              <a:tr h="8728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이상국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dirty="0" err="1" smtClean="0"/>
                        <a:t>페이스북</a:t>
                      </a:r>
                      <a:r>
                        <a:rPr lang="ko-KR" altLang="en-US" dirty="0" smtClean="0"/>
                        <a:t> 공유하기</a:t>
                      </a:r>
                      <a:endParaRPr lang="en-US" altLang="ko-KR" dirty="0" smtClean="0"/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dirty="0" smtClean="0"/>
                        <a:t>프로젝트 등록</a:t>
                      </a:r>
                      <a:r>
                        <a:rPr lang="en-US" altLang="ko-KR" dirty="0" smtClean="0"/>
                        <a:t>/</a:t>
                      </a:r>
                      <a:r>
                        <a:rPr lang="ko-KR" altLang="en-US" dirty="0" smtClean="0"/>
                        <a:t>수정</a:t>
                      </a:r>
                      <a:r>
                        <a:rPr lang="en-US" altLang="ko-KR" dirty="0" smtClean="0"/>
                        <a:t>(</a:t>
                      </a:r>
                      <a:r>
                        <a:rPr lang="ko-KR" altLang="en-US" dirty="0" smtClean="0"/>
                        <a:t>메인 이미지</a:t>
                      </a:r>
                      <a:r>
                        <a:rPr lang="en-US" altLang="ko-KR" dirty="0" smtClean="0"/>
                        <a:t>, - </a:t>
                      </a:r>
                      <a:r>
                        <a:rPr lang="ko-KR" altLang="en-US" dirty="0" err="1" smtClean="0"/>
                        <a:t>네이버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ko-KR" altLang="en-US" baseline="0" dirty="0" smtClean="0"/>
                        <a:t>게시판 에디터 응용</a:t>
                      </a:r>
                      <a:r>
                        <a:rPr lang="en-US" altLang="ko-KR" baseline="0" dirty="0" smtClean="0"/>
                        <a:t>(</a:t>
                      </a:r>
                      <a:r>
                        <a:rPr lang="ko-KR" altLang="en-US" baseline="0" dirty="0" smtClean="0"/>
                        <a:t>사진</a:t>
                      </a:r>
                      <a:r>
                        <a:rPr lang="en-US" altLang="ko-KR" baseline="0" dirty="0" smtClean="0"/>
                        <a:t>) </a:t>
                      </a:r>
                      <a:r>
                        <a:rPr lang="ko-KR" altLang="en-US" baseline="0" dirty="0" smtClean="0"/>
                        <a:t>오류 처리</a:t>
                      </a:r>
                      <a:r>
                        <a:rPr lang="en-US" altLang="ko-KR" baseline="0" dirty="0" smtClean="0"/>
                        <a:t>)</a:t>
                      </a:r>
                      <a:endParaRPr lang="ko-KR" altLang="en-US" dirty="0"/>
                    </a:p>
                  </a:txBody>
                  <a:tcPr anchor="ctr"/>
                </a:tc>
              </a:tr>
              <a:tr h="11223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허준영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buFontTx/>
                        <a:buNone/>
                      </a:pPr>
                      <a:r>
                        <a:rPr lang="en-US" altLang="ko-KR" dirty="0" smtClean="0"/>
                        <a:t>- </a:t>
                      </a:r>
                      <a:r>
                        <a:rPr lang="ko-KR" altLang="en-US" dirty="0" smtClean="0"/>
                        <a:t>로그인</a:t>
                      </a:r>
                      <a:endParaRPr lang="en-US" altLang="ko-KR" dirty="0" smtClean="0"/>
                    </a:p>
                    <a:p>
                      <a:pPr algn="l" latinLnBrk="1">
                        <a:buFontTx/>
                        <a:buNone/>
                      </a:pPr>
                      <a:r>
                        <a:rPr lang="en-US" altLang="ko-KR" dirty="0" smtClean="0"/>
                        <a:t>- </a:t>
                      </a:r>
                      <a:r>
                        <a:rPr lang="ko-KR" altLang="en-US" dirty="0" smtClean="0"/>
                        <a:t>로그아웃</a:t>
                      </a:r>
                      <a:endParaRPr lang="en-US" altLang="ko-KR" dirty="0" smtClean="0"/>
                    </a:p>
                    <a:p>
                      <a:pPr algn="l" latinLnBrk="1">
                        <a:buFontTx/>
                        <a:buNone/>
                      </a:pPr>
                      <a:r>
                        <a:rPr lang="en-US" altLang="ko-KR" dirty="0" smtClean="0"/>
                        <a:t>- </a:t>
                      </a:r>
                      <a:r>
                        <a:rPr lang="ko-KR" altLang="en-US" dirty="0" smtClean="0"/>
                        <a:t>회원탈퇴</a:t>
                      </a:r>
                      <a:endParaRPr lang="en-US" altLang="ko-KR" dirty="0" smtClean="0"/>
                    </a:p>
                    <a:p>
                      <a:pPr algn="l" latinLnBrk="1">
                        <a:buFontTx/>
                        <a:buNone/>
                      </a:pPr>
                      <a:r>
                        <a:rPr lang="en-US" altLang="ko-KR" dirty="0" smtClean="0"/>
                        <a:t>- </a:t>
                      </a:r>
                      <a:r>
                        <a:rPr lang="ko-KR" altLang="en-US" dirty="0" smtClean="0"/>
                        <a:t>공지사항 작성 및 수정</a:t>
                      </a:r>
                      <a:r>
                        <a:rPr lang="en-US" altLang="ko-KR" dirty="0" smtClean="0"/>
                        <a:t>,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ko-KR" altLang="en-US" dirty="0" smtClean="0"/>
                        <a:t>삭제</a:t>
                      </a:r>
                      <a:endParaRPr lang="en-US" altLang="ko-KR" dirty="0" smtClean="0"/>
                    </a:p>
                  </a:txBody>
                  <a:tcPr anchor="ctr"/>
                </a:tc>
              </a:tr>
              <a:tr h="8040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/>
                        <a:t>김태유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 smtClean="0"/>
                        <a:t>- Proposer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ko-KR" altLang="en-US" baseline="0" dirty="0" smtClean="0"/>
                        <a:t>관리</a:t>
                      </a:r>
                      <a:endParaRPr lang="en-US" altLang="ko-KR" baseline="0" dirty="0" smtClean="0"/>
                    </a:p>
                    <a:p>
                      <a:pPr algn="l" latinLnBrk="1"/>
                      <a:r>
                        <a:rPr lang="en-US" altLang="ko-KR" dirty="0" smtClean="0"/>
                        <a:t>- </a:t>
                      </a:r>
                      <a:r>
                        <a:rPr lang="ko-KR" altLang="en-US" dirty="0" smtClean="0"/>
                        <a:t>은행 관리</a:t>
                      </a:r>
                      <a:endParaRPr lang="ko-KR" altLang="en-US" dirty="0"/>
                    </a:p>
                  </a:txBody>
                  <a:tcPr anchor="ctr"/>
                </a:tc>
              </a:tr>
              <a:tr h="8728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송혜진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 smtClean="0"/>
                        <a:t>- </a:t>
                      </a:r>
                      <a:r>
                        <a:rPr lang="ko-KR" altLang="en-US" dirty="0" smtClean="0"/>
                        <a:t>회원가입</a:t>
                      </a:r>
                      <a:endParaRPr lang="en-US" altLang="ko-KR" dirty="0" smtClean="0"/>
                    </a:p>
                    <a:p>
                      <a:pPr algn="l" latinLnBrk="1"/>
                      <a:r>
                        <a:rPr lang="en-US" altLang="ko-KR" dirty="0" smtClean="0"/>
                        <a:t>- </a:t>
                      </a:r>
                      <a:r>
                        <a:rPr lang="ko-KR" altLang="en-US" dirty="0" smtClean="0"/>
                        <a:t>회원수정</a:t>
                      </a: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399480133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2957</TotalTime>
  <Words>393</Words>
  <Application>Microsoft Office PowerPoint</Application>
  <PresentationFormat>사용자 지정</PresentationFormat>
  <Paragraphs>118</Paragraphs>
  <Slides>10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7" baseType="lpstr">
      <vt:lpstr>굴림</vt:lpstr>
      <vt:lpstr>Arial</vt:lpstr>
      <vt:lpstr>-윤고딕340</vt:lpstr>
      <vt:lpstr>맑은 고딕</vt:lpstr>
      <vt:lpstr>-윤고딕330</vt:lpstr>
      <vt:lpstr>-윤고딕350</vt:lpstr>
      <vt:lpstr>Office 테마</vt:lpstr>
      <vt:lpstr>TIPPINGPOINT</vt:lpstr>
      <vt:lpstr>Contents</vt:lpstr>
      <vt:lpstr>슬라이드 3</vt:lpstr>
      <vt:lpstr>슬라이드 4</vt:lpstr>
      <vt:lpstr>슬라이드 5</vt:lpstr>
      <vt:lpstr>슬라이드 6</vt:lpstr>
      <vt:lpstr>슬라이드 7</vt:lpstr>
      <vt:lpstr>End</vt:lpstr>
      <vt:lpstr>슬라이드 9</vt:lpstr>
      <vt:lpstr>슬라이드 10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TIPPINGPOINT</dc:title>
  <dc:creator>SangGuk Lee</dc:creator>
  <cp:lastModifiedBy>KOSTA-03-16</cp:lastModifiedBy>
  <cp:revision>264</cp:revision>
  <dcterms:created xsi:type="dcterms:W3CDTF">2015-11-04T11:41:38Z</dcterms:created>
  <dcterms:modified xsi:type="dcterms:W3CDTF">2015-12-05T06:13:05Z</dcterms:modified>
</cp:coreProperties>
</file>